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6" r:id="rId4"/>
    <p:sldId id="267" r:id="rId5"/>
    <p:sldId id="258" r:id="rId6"/>
    <p:sldId id="259" r:id="rId7"/>
    <p:sldId id="260" r:id="rId8"/>
    <p:sldId id="263" r:id="rId9"/>
    <p:sldId id="261" r:id="rId10"/>
    <p:sldId id="262" r:id="rId11"/>
    <p:sldId id="264" r:id="rId12"/>
    <p:sldId id="265" r:id="rId13"/>
    <p:sldId id="273" r:id="rId14"/>
    <p:sldId id="268" r:id="rId15"/>
    <p:sldId id="272" r:id="rId16"/>
    <p:sldId id="269" r:id="rId17"/>
    <p:sldId id="270"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955"/>
    <p:restoredTop sz="96006"/>
  </p:normalViewPr>
  <p:slideViewPr>
    <p:cSldViewPr snapToGrid="0" snapToObjects="1">
      <p:cViewPr varScale="1">
        <p:scale>
          <a:sx n="90" d="100"/>
          <a:sy n="90" d="100"/>
        </p:scale>
        <p:origin x="224" y="51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slideLayout" Target="../slideLayouts/slideLayout1.xml"/><Relationship Id="rId7" Type="http://schemas.openxmlformats.org/officeDocument/2006/relationships/image" Target="../media/image34.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7.emf"/><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841248" y="136822"/>
            <a:ext cx="8579059" cy="2313770"/>
          </a:xfrm>
        </p:spPr>
        <p:txBody>
          <a:bodyPr/>
          <a:lstStyle/>
          <a:p>
            <a:pPr algn="ctr"/>
            <a:r>
              <a:rPr lang="en-US" sz="6600" b="1" dirty="0">
                <a:solidFill>
                  <a:schemeClr val="accent1">
                    <a:lumMod val="75000"/>
                  </a:schemeClr>
                </a:solidFill>
              </a:rPr>
              <a:t>Association of Ohio Pedologists</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1247309" y="2624369"/>
            <a:ext cx="7766936" cy="1096899"/>
          </a:xfrm>
        </p:spPr>
        <p:txBody>
          <a:bodyPr>
            <a:normAutofit/>
          </a:bodyPr>
          <a:lstStyle/>
          <a:p>
            <a:pPr algn="ctr"/>
            <a:r>
              <a:rPr lang="en-US" sz="3200" b="1" dirty="0">
                <a:solidFill>
                  <a:schemeClr val="tx1"/>
                </a:solidFill>
              </a:rPr>
              <a:t>The premier society of </a:t>
            </a:r>
            <a:br>
              <a:rPr lang="en-US" sz="3200" b="1" dirty="0">
                <a:solidFill>
                  <a:schemeClr val="tx1"/>
                </a:solidFill>
              </a:rPr>
            </a:br>
            <a:r>
              <a:rPr lang="en-US" sz="3200" b="1" dirty="0">
                <a:solidFill>
                  <a:schemeClr val="tx1"/>
                </a:solidFill>
              </a:rPr>
              <a:t>Professional Soil Scientists</a:t>
            </a:r>
          </a:p>
        </p:txBody>
      </p:sp>
      <p:pic>
        <p:nvPicPr>
          <p:cNvPr id="1026" name="Picture 2" descr="page1image36937232">
            <a:extLst>
              <a:ext uri="{FF2B5EF4-FFF2-40B4-BE49-F238E27FC236}">
                <a16:creationId xmlns:a16="http://schemas.microsoft.com/office/drawing/2014/main" id="{37DDEC3C-AA87-5E4A-B76C-81D6653DFAB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40889" y="4328516"/>
            <a:ext cx="2451270" cy="2383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CBEA31-EB4E-4643-87C5-F2EB062A07FD}"/>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pic>
        <p:nvPicPr>
          <p:cNvPr id="5" name="Audio 4">
            <a:hlinkClick r:id="" action="ppaction://media"/>
            <a:extLst>
              <a:ext uri="{FF2B5EF4-FFF2-40B4-BE49-F238E27FC236}">
                <a16:creationId xmlns:a16="http://schemas.microsoft.com/office/drawing/2014/main" id="{C4D66C1A-D17C-8C4C-B7CB-EE338602F3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28392656"/>
      </p:ext>
    </p:extLst>
  </p:cSld>
  <p:clrMapOvr>
    <a:masterClrMapping/>
  </p:clrMapOvr>
  <mc:AlternateContent xmlns:mc="http://schemas.openxmlformats.org/markup-compatibility/2006" xmlns:p14="http://schemas.microsoft.com/office/powerpoint/2010/main">
    <mc:Choice Requires="p14">
      <p:transition spd="slow" p14:dur="2000" advTm="6093"/>
    </mc:Choice>
    <mc:Fallback xmlns="">
      <p:transition spd="slow" advTm="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5364283" y="5417444"/>
            <a:ext cx="4607857" cy="646331"/>
          </a:xfrm>
          <a:prstGeom prst="rect">
            <a:avLst/>
          </a:prstGeom>
          <a:noFill/>
        </p:spPr>
        <p:txBody>
          <a:bodyPr wrap="square" rtlCol="0">
            <a:spAutoFit/>
          </a:bodyPr>
          <a:lstStyle/>
          <a:p>
            <a:r>
              <a:rPr lang="en-US" dirty="0">
                <a:solidFill>
                  <a:srgbClr val="143EEE"/>
                </a:solidFill>
              </a:rPr>
              <a:t>90% of Ohio’s original wetlands have been destroyed by draining and filling.</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804672" y="603505"/>
            <a:ext cx="11154246" cy="2067977"/>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b="1" dirty="0">
                <a:solidFill>
                  <a:schemeClr val="accent2">
                    <a:lumMod val="50000"/>
                  </a:schemeClr>
                </a:solidFill>
              </a:rPr>
              <a:t>Preserve wetlands </a:t>
            </a:r>
            <a:r>
              <a:rPr lang="en-US" sz="2800" dirty="0">
                <a:solidFill>
                  <a:schemeClr val="tx1"/>
                </a:solidFill>
              </a:rPr>
              <a:t>which contain runoff, prevent flooding, filter pollutants out of water, recharge groundwater, and provide habitat for wildlife.</a:t>
            </a:r>
          </a:p>
        </p:txBody>
      </p:sp>
      <p:pic>
        <p:nvPicPr>
          <p:cNvPr id="9" name="Picture 8">
            <a:extLst>
              <a:ext uri="{FF2B5EF4-FFF2-40B4-BE49-F238E27FC236}">
                <a16:creationId xmlns:a16="http://schemas.microsoft.com/office/drawing/2014/main" id="{973EF695-D4DA-4441-9953-3200F11D04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993" y="2895597"/>
            <a:ext cx="5123985" cy="3842989"/>
          </a:xfrm>
          <a:prstGeom prst="rect">
            <a:avLst/>
          </a:prstGeom>
        </p:spPr>
      </p:pic>
      <p:pic>
        <p:nvPicPr>
          <p:cNvPr id="13" name="Picture 12">
            <a:extLst>
              <a:ext uri="{FF2B5EF4-FFF2-40B4-BE49-F238E27FC236}">
                <a16:creationId xmlns:a16="http://schemas.microsoft.com/office/drawing/2014/main" id="{147381B2-9740-5548-AB0F-CDD18C6726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02593" y="2012764"/>
            <a:ext cx="4354843" cy="3265386"/>
          </a:xfrm>
          <a:prstGeom prst="rect">
            <a:avLst/>
          </a:prstGeom>
        </p:spPr>
      </p:pic>
      <p:sp>
        <p:nvSpPr>
          <p:cNvPr id="14" name="TextBox 13">
            <a:extLst>
              <a:ext uri="{FF2B5EF4-FFF2-40B4-BE49-F238E27FC236}">
                <a16:creationId xmlns:a16="http://schemas.microsoft.com/office/drawing/2014/main" id="{C0BC3F06-CF8F-1548-8735-028167FB4163}"/>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pic>
        <p:nvPicPr>
          <p:cNvPr id="16" name="Picture 15">
            <a:extLst>
              <a:ext uri="{FF2B5EF4-FFF2-40B4-BE49-F238E27FC236}">
                <a16:creationId xmlns:a16="http://schemas.microsoft.com/office/drawing/2014/main" id="{4D6665BC-D441-6B47-B009-E21A8B23C8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77589" y="2973734"/>
            <a:ext cx="2317531" cy="3090041"/>
          </a:xfrm>
          <a:prstGeom prst="rect">
            <a:avLst/>
          </a:prstGeom>
        </p:spPr>
      </p:pic>
      <p:pic>
        <p:nvPicPr>
          <p:cNvPr id="5" name="Audio 4">
            <a:hlinkClick r:id="" action="ppaction://media"/>
            <a:extLst>
              <a:ext uri="{FF2B5EF4-FFF2-40B4-BE49-F238E27FC236}">
                <a16:creationId xmlns:a16="http://schemas.microsoft.com/office/drawing/2014/main" id="{665FD72C-95FF-1D4D-8728-224E303B34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5528922"/>
      </p:ext>
    </p:extLst>
  </p:cSld>
  <p:clrMapOvr>
    <a:masterClrMapping/>
  </p:clrMapOvr>
  <mc:AlternateContent xmlns:mc="http://schemas.openxmlformats.org/markup-compatibility/2006" xmlns:p14="http://schemas.microsoft.com/office/powerpoint/2010/main">
    <mc:Choice Requires="p14">
      <p:transition spd="slow" p14:dur="2000" advTm="6053"/>
    </mc:Choice>
    <mc:Fallback xmlns="">
      <p:transition spd="slow" advTm="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280457" y="6370014"/>
            <a:ext cx="2911543" cy="377539"/>
          </a:xfrm>
          <a:prstGeom prst="rect">
            <a:avLst/>
          </a:prstGeom>
          <a:noFill/>
        </p:spPr>
        <p:txBody>
          <a:bodyPr wrap="squar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218414" y="603505"/>
            <a:ext cx="11826442" cy="2067977"/>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b="1" dirty="0">
                <a:solidFill>
                  <a:schemeClr val="accent2">
                    <a:lumMod val="50000"/>
                  </a:schemeClr>
                </a:solidFill>
              </a:rPr>
              <a:t>Protect</a:t>
            </a:r>
            <a:r>
              <a:rPr lang="en-US" sz="2800" b="1" dirty="0">
                <a:solidFill>
                  <a:schemeClr val="tx1"/>
                </a:solidFill>
              </a:rPr>
              <a:t> </a:t>
            </a:r>
            <a:r>
              <a:rPr lang="en-US" sz="2800" dirty="0">
                <a:solidFill>
                  <a:schemeClr val="tx1"/>
                </a:solidFill>
              </a:rPr>
              <a:t>the</a:t>
            </a:r>
            <a:r>
              <a:rPr lang="en-US" sz="2800" b="1" dirty="0">
                <a:solidFill>
                  <a:schemeClr val="tx1"/>
                </a:solidFill>
              </a:rPr>
              <a:t> </a:t>
            </a:r>
            <a:r>
              <a:rPr lang="en-US" sz="2800" b="1" dirty="0">
                <a:solidFill>
                  <a:schemeClr val="accent2">
                    <a:lumMod val="50000"/>
                  </a:schemeClr>
                </a:solidFill>
              </a:rPr>
              <a:t>public welfare </a:t>
            </a:r>
            <a:r>
              <a:rPr lang="en-US" sz="2800" dirty="0">
                <a:solidFill>
                  <a:schemeClr val="tx1"/>
                </a:solidFill>
              </a:rPr>
              <a:t>from</a:t>
            </a:r>
            <a:r>
              <a:rPr lang="en-US" sz="2800" b="1" dirty="0">
                <a:solidFill>
                  <a:schemeClr val="tx1"/>
                </a:solidFill>
              </a:rPr>
              <a:t> </a:t>
            </a:r>
            <a:r>
              <a:rPr lang="en-US" sz="2800" b="1" dirty="0">
                <a:solidFill>
                  <a:schemeClr val="accent2">
                    <a:lumMod val="50000"/>
                  </a:schemeClr>
                </a:solidFill>
              </a:rPr>
              <a:t>flooding hazards </a:t>
            </a:r>
            <a:r>
              <a:rPr lang="en-US" sz="2800" dirty="0">
                <a:solidFill>
                  <a:schemeClr val="tx1"/>
                </a:solidFill>
              </a:rPr>
              <a:t>and </a:t>
            </a:r>
            <a:r>
              <a:rPr lang="en-US" sz="2800" b="1" dirty="0">
                <a:solidFill>
                  <a:schemeClr val="accent2">
                    <a:lumMod val="50000"/>
                  </a:schemeClr>
                </a:solidFill>
              </a:rPr>
              <a:t>slope instability</a:t>
            </a:r>
            <a:r>
              <a:rPr lang="en-US" sz="2800" b="1" dirty="0">
                <a:solidFill>
                  <a:schemeClr val="tx1"/>
                </a:solidFill>
              </a:rPr>
              <a:t>.</a:t>
            </a:r>
            <a:br>
              <a:rPr lang="en-US" sz="2800" b="1" dirty="0">
                <a:solidFill>
                  <a:schemeClr val="tx1"/>
                </a:solidFill>
              </a:rPr>
            </a:br>
            <a:r>
              <a:rPr lang="en-US" sz="2800" b="1" dirty="0">
                <a:solidFill>
                  <a:schemeClr val="accent2">
                    <a:lumMod val="50000"/>
                  </a:schemeClr>
                </a:solidFill>
              </a:rPr>
              <a:t>Advise farmers </a:t>
            </a:r>
            <a:r>
              <a:rPr lang="en-US" sz="2800" dirty="0">
                <a:solidFill>
                  <a:schemeClr val="tx1"/>
                </a:solidFill>
              </a:rPr>
              <a:t>and</a:t>
            </a:r>
            <a:r>
              <a:rPr lang="en-US" sz="2800" b="1" dirty="0">
                <a:solidFill>
                  <a:schemeClr val="tx1"/>
                </a:solidFill>
              </a:rPr>
              <a:t> </a:t>
            </a:r>
            <a:r>
              <a:rPr lang="en-US" sz="2800" b="1" dirty="0">
                <a:solidFill>
                  <a:schemeClr val="accent2">
                    <a:lumMod val="50000"/>
                  </a:schemeClr>
                </a:solidFill>
              </a:rPr>
              <a:t>foresters</a:t>
            </a:r>
            <a:r>
              <a:rPr lang="en-US" sz="2800" dirty="0">
                <a:solidFill>
                  <a:schemeClr val="tx1"/>
                </a:solidFill>
              </a:rPr>
              <a:t> about </a:t>
            </a:r>
            <a:r>
              <a:rPr lang="en-US" sz="2800" b="1" dirty="0">
                <a:solidFill>
                  <a:schemeClr val="accent2">
                    <a:lumMod val="50000"/>
                  </a:schemeClr>
                </a:solidFill>
              </a:rPr>
              <a:t>sustainable production</a:t>
            </a:r>
            <a:r>
              <a:rPr lang="en-US" sz="2800" dirty="0">
                <a:solidFill>
                  <a:schemeClr val="tx1"/>
                </a:solidFill>
              </a:rPr>
              <a:t>. </a:t>
            </a:r>
            <a:br>
              <a:rPr lang="en-US" sz="2800" b="1" dirty="0">
                <a:solidFill>
                  <a:schemeClr val="tx1"/>
                </a:solidFill>
              </a:rPr>
            </a:br>
            <a:endParaRPr lang="en-US" sz="2800" dirty="0">
              <a:solidFill>
                <a:schemeClr val="tx1"/>
              </a:solidFill>
            </a:endParaRPr>
          </a:p>
        </p:txBody>
      </p:sp>
      <p:pic>
        <p:nvPicPr>
          <p:cNvPr id="11" name="Picture 10">
            <a:extLst>
              <a:ext uri="{FF2B5EF4-FFF2-40B4-BE49-F238E27FC236}">
                <a16:creationId xmlns:a16="http://schemas.microsoft.com/office/drawing/2014/main" id="{BC159A92-6119-3043-A68E-D9C79640565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06563" y="3514157"/>
            <a:ext cx="3695309" cy="2771483"/>
          </a:xfrm>
          <a:prstGeom prst="rect">
            <a:avLst/>
          </a:prstGeom>
        </p:spPr>
      </p:pic>
      <p:pic>
        <p:nvPicPr>
          <p:cNvPr id="6" name="Picture 5">
            <a:extLst>
              <a:ext uri="{FF2B5EF4-FFF2-40B4-BE49-F238E27FC236}">
                <a16:creationId xmlns:a16="http://schemas.microsoft.com/office/drawing/2014/main" id="{D71F01C9-0214-8D4E-BE9F-1451F2CD95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09833" y="2671482"/>
            <a:ext cx="5769445" cy="3516455"/>
          </a:xfrm>
          <a:prstGeom prst="rect">
            <a:avLst/>
          </a:prstGeom>
        </p:spPr>
      </p:pic>
      <p:pic>
        <p:nvPicPr>
          <p:cNvPr id="8" name="Picture 7">
            <a:extLst>
              <a:ext uri="{FF2B5EF4-FFF2-40B4-BE49-F238E27FC236}">
                <a16:creationId xmlns:a16="http://schemas.microsoft.com/office/drawing/2014/main" id="{A2DCAF94-7764-E046-BFCD-CB0365EE9B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32689" y="2001904"/>
            <a:ext cx="3070956" cy="3158698"/>
          </a:xfrm>
          <a:prstGeom prst="rect">
            <a:avLst/>
          </a:prstGeom>
        </p:spPr>
      </p:pic>
      <p:pic>
        <p:nvPicPr>
          <p:cNvPr id="7" name="Picture 6">
            <a:extLst>
              <a:ext uri="{FF2B5EF4-FFF2-40B4-BE49-F238E27FC236}">
                <a16:creationId xmlns:a16="http://schemas.microsoft.com/office/drawing/2014/main" id="{C4251A77-1AAB-CD41-A7B7-50765D81CE3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66447" y="5193382"/>
            <a:ext cx="1165188" cy="1554171"/>
          </a:xfrm>
          <a:prstGeom prst="rect">
            <a:avLst/>
          </a:prstGeom>
        </p:spPr>
      </p:pic>
      <p:pic>
        <p:nvPicPr>
          <p:cNvPr id="5" name="Audio 4">
            <a:hlinkClick r:id="" action="ppaction://media"/>
            <a:extLst>
              <a:ext uri="{FF2B5EF4-FFF2-40B4-BE49-F238E27FC236}">
                <a16:creationId xmlns:a16="http://schemas.microsoft.com/office/drawing/2014/main" id="{6A01A355-15B6-F349-89C2-78870F7B59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93477962"/>
      </p:ext>
    </p:extLst>
  </p:cSld>
  <p:clrMapOvr>
    <a:masterClrMapping/>
  </p:clrMapOvr>
  <mc:AlternateContent xmlns:mc="http://schemas.openxmlformats.org/markup-compatibility/2006" xmlns:p14="http://schemas.microsoft.com/office/powerpoint/2010/main">
    <mc:Choice Requires="p14">
      <p:transition spd="slow" p14:dur="2000" advTm="6818"/>
    </mc:Choice>
    <mc:Fallback xmlns="">
      <p:transition spd="slow" advTm="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280457" y="6370014"/>
            <a:ext cx="2911543" cy="377539"/>
          </a:xfrm>
          <a:prstGeom prst="rect">
            <a:avLst/>
          </a:prstGeom>
          <a:noFill/>
        </p:spPr>
        <p:txBody>
          <a:bodyPr wrap="squar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218414" y="603505"/>
            <a:ext cx="11826442" cy="2067977"/>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b="1" dirty="0">
                <a:solidFill>
                  <a:schemeClr val="accent2">
                    <a:lumMod val="50000"/>
                  </a:schemeClr>
                </a:solidFill>
              </a:rPr>
              <a:t>Advise</a:t>
            </a:r>
            <a:r>
              <a:rPr lang="en-US" sz="2800" b="1" dirty="0">
                <a:solidFill>
                  <a:schemeClr val="tx1"/>
                </a:solidFill>
              </a:rPr>
              <a:t> </a:t>
            </a:r>
            <a:r>
              <a:rPr lang="en-US" sz="2800" dirty="0">
                <a:solidFill>
                  <a:schemeClr val="tx1"/>
                </a:solidFill>
              </a:rPr>
              <a:t>engineers and architects about construction and waste disposal.</a:t>
            </a:r>
            <a:r>
              <a:rPr lang="en-US" sz="2800" b="1" dirty="0">
                <a:solidFill>
                  <a:schemeClr val="tx1"/>
                </a:solidFill>
              </a:rPr>
              <a:t> </a:t>
            </a:r>
            <a:br>
              <a:rPr lang="en-US" sz="2800" b="1" dirty="0">
                <a:solidFill>
                  <a:schemeClr val="tx1"/>
                </a:solidFill>
              </a:rPr>
            </a:br>
            <a:endParaRPr lang="en-US" sz="2800" dirty="0">
              <a:solidFill>
                <a:schemeClr val="tx1"/>
              </a:solidFill>
            </a:endParaRPr>
          </a:p>
        </p:txBody>
      </p:sp>
      <p:pic>
        <p:nvPicPr>
          <p:cNvPr id="9" name="Picture 8">
            <a:extLst>
              <a:ext uri="{FF2B5EF4-FFF2-40B4-BE49-F238E27FC236}">
                <a16:creationId xmlns:a16="http://schemas.microsoft.com/office/drawing/2014/main" id="{3433AB8C-6F0E-4341-A2A2-98BE04734E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21448" y="1919109"/>
            <a:ext cx="2006785" cy="1504745"/>
          </a:xfrm>
          <a:prstGeom prst="rect">
            <a:avLst/>
          </a:prstGeom>
        </p:spPr>
      </p:pic>
      <p:sp>
        <p:nvSpPr>
          <p:cNvPr id="12" name="TextBox 11">
            <a:extLst>
              <a:ext uri="{FF2B5EF4-FFF2-40B4-BE49-F238E27FC236}">
                <a16:creationId xmlns:a16="http://schemas.microsoft.com/office/drawing/2014/main" id="{26FE359B-2525-AA45-9169-64D9CDB2C2DB}"/>
              </a:ext>
            </a:extLst>
          </p:cNvPr>
          <p:cNvSpPr txBox="1"/>
          <p:nvPr/>
        </p:nvSpPr>
        <p:spPr>
          <a:xfrm>
            <a:off x="218414" y="6189451"/>
            <a:ext cx="4299798" cy="369332"/>
          </a:xfrm>
          <a:prstGeom prst="rect">
            <a:avLst/>
          </a:prstGeom>
          <a:noFill/>
        </p:spPr>
        <p:txBody>
          <a:bodyPr wrap="square" rtlCol="0">
            <a:spAutoFit/>
          </a:bodyPr>
          <a:lstStyle/>
          <a:p>
            <a:r>
              <a:rPr lang="en-US" dirty="0">
                <a:solidFill>
                  <a:srgbClr val="143EEE"/>
                </a:solidFill>
              </a:rPr>
              <a:t>Soils provide building and road support.  </a:t>
            </a:r>
          </a:p>
        </p:txBody>
      </p:sp>
      <p:pic>
        <p:nvPicPr>
          <p:cNvPr id="13" name="Picture 12">
            <a:extLst>
              <a:ext uri="{FF2B5EF4-FFF2-40B4-BE49-F238E27FC236}">
                <a16:creationId xmlns:a16="http://schemas.microsoft.com/office/drawing/2014/main" id="{0A6599F8-AA88-6347-BAAA-0DC6950E8A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8397" y="1725197"/>
            <a:ext cx="3316859" cy="4422478"/>
          </a:xfrm>
          <a:prstGeom prst="rect">
            <a:avLst/>
          </a:prstGeom>
        </p:spPr>
      </p:pic>
      <p:pic>
        <p:nvPicPr>
          <p:cNvPr id="17" name="Picture 16">
            <a:extLst>
              <a:ext uri="{FF2B5EF4-FFF2-40B4-BE49-F238E27FC236}">
                <a16:creationId xmlns:a16="http://schemas.microsoft.com/office/drawing/2014/main" id="{D063201F-8857-A64F-99E8-BE21F65A1F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18191" y="1725197"/>
            <a:ext cx="2294034" cy="3058712"/>
          </a:xfrm>
          <a:prstGeom prst="rect">
            <a:avLst/>
          </a:prstGeom>
        </p:spPr>
      </p:pic>
      <p:sp>
        <p:nvSpPr>
          <p:cNvPr id="10" name="TextBox 9">
            <a:extLst>
              <a:ext uri="{FF2B5EF4-FFF2-40B4-BE49-F238E27FC236}">
                <a16:creationId xmlns:a16="http://schemas.microsoft.com/office/drawing/2014/main" id="{AC506832-989D-AD4D-A491-669085AB6D18}"/>
              </a:ext>
            </a:extLst>
          </p:cNvPr>
          <p:cNvSpPr txBox="1"/>
          <p:nvPr/>
        </p:nvSpPr>
        <p:spPr>
          <a:xfrm>
            <a:off x="7632246" y="5022963"/>
            <a:ext cx="4299798" cy="369332"/>
          </a:xfrm>
          <a:prstGeom prst="rect">
            <a:avLst/>
          </a:prstGeom>
          <a:noFill/>
        </p:spPr>
        <p:txBody>
          <a:bodyPr wrap="square" rtlCol="0">
            <a:spAutoFit/>
          </a:bodyPr>
          <a:lstStyle/>
          <a:p>
            <a:r>
              <a:rPr lang="en-US" dirty="0">
                <a:solidFill>
                  <a:srgbClr val="143EEE"/>
                </a:solidFill>
              </a:rPr>
              <a:t>Soil materials are building materials.  </a:t>
            </a:r>
          </a:p>
        </p:txBody>
      </p:sp>
      <p:pic>
        <p:nvPicPr>
          <p:cNvPr id="6" name="Picture 5">
            <a:extLst>
              <a:ext uri="{FF2B5EF4-FFF2-40B4-BE49-F238E27FC236}">
                <a16:creationId xmlns:a16="http://schemas.microsoft.com/office/drawing/2014/main" id="{9D3FB892-5577-E44C-B66C-848868EDF1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74225" y="3702098"/>
            <a:ext cx="3264110" cy="2448083"/>
          </a:xfrm>
          <a:prstGeom prst="rect">
            <a:avLst/>
          </a:prstGeom>
        </p:spPr>
      </p:pic>
      <p:pic>
        <p:nvPicPr>
          <p:cNvPr id="15" name="Picture 14">
            <a:extLst>
              <a:ext uri="{FF2B5EF4-FFF2-40B4-BE49-F238E27FC236}">
                <a16:creationId xmlns:a16="http://schemas.microsoft.com/office/drawing/2014/main" id="{263E866B-7C7C-DA48-B1FD-085B5455DBAB}"/>
              </a:ext>
            </a:extLst>
          </p:cNvPr>
          <p:cNvPicPr>
            <a:picLocks noChangeAspect="1"/>
          </p:cNvPicPr>
          <p:nvPr/>
        </p:nvPicPr>
        <p:blipFill>
          <a:blip r:embed="rId8"/>
          <a:stretch>
            <a:fillRect/>
          </a:stretch>
        </p:blipFill>
        <p:spPr>
          <a:xfrm>
            <a:off x="6285029" y="1543249"/>
            <a:ext cx="3017300" cy="2105951"/>
          </a:xfrm>
          <a:prstGeom prst="rect">
            <a:avLst/>
          </a:prstGeom>
        </p:spPr>
      </p:pic>
      <p:pic>
        <p:nvPicPr>
          <p:cNvPr id="5" name="Audio 4">
            <a:hlinkClick r:id="" action="ppaction://media"/>
            <a:extLst>
              <a:ext uri="{FF2B5EF4-FFF2-40B4-BE49-F238E27FC236}">
                <a16:creationId xmlns:a16="http://schemas.microsoft.com/office/drawing/2014/main" id="{4BA286EA-C0C9-4342-9A6A-58BACA1C67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4689996"/>
      </p:ext>
    </p:extLst>
  </p:cSld>
  <p:clrMapOvr>
    <a:masterClrMapping/>
  </p:clrMapOvr>
  <mc:AlternateContent xmlns:mc="http://schemas.openxmlformats.org/markup-compatibility/2006" xmlns:p14="http://schemas.microsoft.com/office/powerpoint/2010/main">
    <mc:Choice Requires="p14">
      <p:transition spd="slow" p14:dur="2000" advTm="7710"/>
    </mc:Choice>
    <mc:Fallback xmlns="">
      <p:transition spd="slow" advTm="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280457" y="6370014"/>
            <a:ext cx="2911543" cy="377539"/>
          </a:xfrm>
          <a:prstGeom prst="rect">
            <a:avLst/>
          </a:prstGeom>
          <a:noFill/>
        </p:spPr>
        <p:txBody>
          <a:bodyPr wrap="squar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945934" y="684737"/>
            <a:ext cx="4911942" cy="1663580"/>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b="1" dirty="0">
                <a:solidFill>
                  <a:schemeClr val="accent2">
                    <a:lumMod val="50000"/>
                  </a:schemeClr>
                </a:solidFill>
              </a:rPr>
              <a:t>Help solve </a:t>
            </a:r>
            <a:r>
              <a:rPr lang="en-US" sz="2800" dirty="0">
                <a:solidFill>
                  <a:schemeClr val="tx1"/>
                </a:solidFill>
              </a:rPr>
              <a:t>climate change.</a:t>
            </a:r>
            <a:br>
              <a:rPr lang="en-US" sz="2800" dirty="0">
                <a:solidFill>
                  <a:schemeClr val="tx1"/>
                </a:solidFill>
              </a:rPr>
            </a:br>
            <a:r>
              <a:rPr lang="en-US" sz="2800" b="1" dirty="0">
                <a:solidFill>
                  <a:schemeClr val="accent2">
                    <a:lumMod val="50000"/>
                  </a:schemeClr>
                </a:solidFill>
              </a:rPr>
              <a:t>Work for sustainability</a:t>
            </a:r>
            <a:r>
              <a:rPr lang="en-US" sz="2800" b="1" dirty="0">
                <a:solidFill>
                  <a:schemeClr val="tx1"/>
                </a:solidFill>
              </a:rPr>
              <a:t>.</a:t>
            </a:r>
            <a:endParaRPr lang="en-US" sz="2800" dirty="0">
              <a:solidFill>
                <a:schemeClr val="tx1"/>
              </a:solidFill>
            </a:endParaRPr>
          </a:p>
        </p:txBody>
      </p:sp>
      <p:sp>
        <p:nvSpPr>
          <p:cNvPr id="12" name="TextBox 11">
            <a:extLst>
              <a:ext uri="{FF2B5EF4-FFF2-40B4-BE49-F238E27FC236}">
                <a16:creationId xmlns:a16="http://schemas.microsoft.com/office/drawing/2014/main" id="{26FE359B-2525-AA45-9169-64D9CDB2C2DB}"/>
              </a:ext>
            </a:extLst>
          </p:cNvPr>
          <p:cNvSpPr txBox="1"/>
          <p:nvPr/>
        </p:nvSpPr>
        <p:spPr>
          <a:xfrm>
            <a:off x="4513710" y="5039508"/>
            <a:ext cx="4299798" cy="1477328"/>
          </a:xfrm>
          <a:prstGeom prst="rect">
            <a:avLst/>
          </a:prstGeom>
          <a:noFill/>
        </p:spPr>
        <p:txBody>
          <a:bodyPr wrap="square" rtlCol="0">
            <a:spAutoFit/>
          </a:bodyPr>
          <a:lstStyle/>
          <a:p>
            <a:r>
              <a:rPr lang="en-US" dirty="0">
                <a:solidFill>
                  <a:srgbClr val="143EEE"/>
                </a:solidFill>
              </a:rPr>
              <a:t>1/3 of the increase in carbon in the atmosphere is attributed to agricultural, forest, and soil management practices.</a:t>
            </a:r>
            <a:br>
              <a:rPr lang="en-US" dirty="0">
                <a:solidFill>
                  <a:srgbClr val="143EEE"/>
                </a:solidFill>
              </a:rPr>
            </a:br>
            <a:r>
              <a:rPr lang="en-US" dirty="0">
                <a:solidFill>
                  <a:srgbClr val="143EEE"/>
                </a:solidFill>
              </a:rPr>
              <a:t>Protection of soil ensures sustainability.  </a:t>
            </a:r>
          </a:p>
        </p:txBody>
      </p:sp>
      <p:pic>
        <p:nvPicPr>
          <p:cNvPr id="11" name="Picture 10">
            <a:extLst>
              <a:ext uri="{FF2B5EF4-FFF2-40B4-BE49-F238E27FC236}">
                <a16:creationId xmlns:a16="http://schemas.microsoft.com/office/drawing/2014/main" id="{E07A3F63-B5B3-A74E-8EEF-529E8827763D}"/>
              </a:ext>
            </a:extLst>
          </p:cNvPr>
          <p:cNvPicPr>
            <a:picLocks noChangeAspect="1"/>
          </p:cNvPicPr>
          <p:nvPr/>
        </p:nvPicPr>
        <p:blipFill>
          <a:blip r:embed="rId4"/>
          <a:stretch>
            <a:fillRect/>
          </a:stretch>
        </p:blipFill>
        <p:spPr>
          <a:xfrm>
            <a:off x="6072189" y="531587"/>
            <a:ext cx="5529261" cy="4415832"/>
          </a:xfrm>
          <a:prstGeom prst="rect">
            <a:avLst/>
          </a:prstGeom>
        </p:spPr>
      </p:pic>
      <p:pic>
        <p:nvPicPr>
          <p:cNvPr id="6" name="Picture 5">
            <a:extLst>
              <a:ext uri="{FF2B5EF4-FFF2-40B4-BE49-F238E27FC236}">
                <a16:creationId xmlns:a16="http://schemas.microsoft.com/office/drawing/2014/main" id="{A97E5780-46BD-864B-BB74-E397310E3AC1}"/>
              </a:ext>
            </a:extLst>
          </p:cNvPr>
          <p:cNvPicPr>
            <a:picLocks noChangeAspect="1"/>
          </p:cNvPicPr>
          <p:nvPr/>
        </p:nvPicPr>
        <p:blipFill>
          <a:blip r:embed="rId5"/>
          <a:stretch>
            <a:fillRect/>
          </a:stretch>
        </p:blipFill>
        <p:spPr>
          <a:xfrm>
            <a:off x="582067" y="2542766"/>
            <a:ext cx="3466981" cy="4486681"/>
          </a:xfrm>
          <a:prstGeom prst="rect">
            <a:avLst/>
          </a:prstGeom>
        </p:spPr>
      </p:pic>
      <p:sp>
        <p:nvSpPr>
          <p:cNvPr id="10" name="TextBox 9">
            <a:extLst>
              <a:ext uri="{FF2B5EF4-FFF2-40B4-BE49-F238E27FC236}">
                <a16:creationId xmlns:a16="http://schemas.microsoft.com/office/drawing/2014/main" id="{AC506832-989D-AD4D-A491-669085AB6D18}"/>
              </a:ext>
            </a:extLst>
          </p:cNvPr>
          <p:cNvSpPr txBox="1"/>
          <p:nvPr/>
        </p:nvSpPr>
        <p:spPr>
          <a:xfrm>
            <a:off x="454102" y="2348316"/>
            <a:ext cx="4299798" cy="646331"/>
          </a:xfrm>
          <a:prstGeom prst="rect">
            <a:avLst/>
          </a:prstGeom>
          <a:noFill/>
        </p:spPr>
        <p:txBody>
          <a:bodyPr wrap="square" rtlCol="0">
            <a:spAutoFit/>
          </a:bodyPr>
          <a:lstStyle/>
          <a:p>
            <a:r>
              <a:rPr lang="en-US" dirty="0">
                <a:solidFill>
                  <a:srgbClr val="143EEE"/>
                </a:solidFill>
              </a:rPr>
              <a:t>Soil grows biofuels, can enhance soil quality, and capture carbon.</a:t>
            </a:r>
          </a:p>
        </p:txBody>
      </p:sp>
      <p:pic>
        <p:nvPicPr>
          <p:cNvPr id="8" name="Audio 7">
            <a:hlinkClick r:id="" action="ppaction://media"/>
            <a:extLst>
              <a:ext uri="{FF2B5EF4-FFF2-40B4-BE49-F238E27FC236}">
                <a16:creationId xmlns:a16="http://schemas.microsoft.com/office/drawing/2014/main" id="{873DEB5A-D7CA-F046-B001-5D830FF9D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04750700"/>
      </p:ext>
    </p:extLst>
  </p:cSld>
  <p:clrMapOvr>
    <a:masterClrMapping/>
  </p:clrMapOvr>
  <mc:AlternateContent xmlns:mc="http://schemas.openxmlformats.org/markup-compatibility/2006" xmlns:p14="http://schemas.microsoft.com/office/powerpoint/2010/main">
    <mc:Choice Requires="p14">
      <p:transition spd="slow" p14:dur="2000" advTm="7851"/>
    </mc:Choice>
    <mc:Fallback xmlns="">
      <p:transition spd="slow" advTm="7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280457" y="6370014"/>
            <a:ext cx="2911543" cy="377539"/>
          </a:xfrm>
          <a:prstGeom prst="rect">
            <a:avLst/>
          </a:prstGeom>
          <a:noFill/>
        </p:spPr>
        <p:txBody>
          <a:bodyPr wrap="squar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810085" y="800728"/>
            <a:ext cx="8907656" cy="5115978"/>
          </a:xfrm>
        </p:spPr>
        <p:txBody>
          <a:bodyPr>
            <a:noAutofit/>
          </a:bodyPr>
          <a:lstStyle/>
          <a:p>
            <a:pPr algn="l"/>
            <a:r>
              <a:rPr lang="en-US" sz="2800" b="1" dirty="0">
                <a:solidFill>
                  <a:schemeClr val="tx1"/>
                </a:solidFill>
              </a:rPr>
              <a:t>Why join AOP?</a:t>
            </a:r>
          </a:p>
          <a:p>
            <a:pPr algn="l"/>
            <a:r>
              <a:rPr lang="en-US" sz="2800" b="1" dirty="0">
                <a:solidFill>
                  <a:schemeClr val="accent2">
                    <a:lumMod val="50000"/>
                  </a:schemeClr>
                </a:solidFill>
              </a:rPr>
              <a:t>Serve</a:t>
            </a:r>
            <a:r>
              <a:rPr lang="en-US" sz="2800" b="1" dirty="0">
                <a:solidFill>
                  <a:schemeClr val="tx1"/>
                </a:solidFill>
              </a:rPr>
              <a:t> the profession.</a:t>
            </a:r>
            <a:br>
              <a:rPr lang="en-US" sz="2800" b="1" dirty="0">
                <a:solidFill>
                  <a:schemeClr val="tx1"/>
                </a:solidFill>
              </a:rPr>
            </a:br>
            <a:r>
              <a:rPr lang="en-US" sz="2800" b="1" dirty="0">
                <a:solidFill>
                  <a:schemeClr val="tx1"/>
                </a:solidFill>
              </a:rPr>
              <a:t>Professional </a:t>
            </a:r>
            <a:r>
              <a:rPr lang="en-US" sz="2800" b="1" dirty="0">
                <a:solidFill>
                  <a:schemeClr val="accent2">
                    <a:lumMod val="50000"/>
                  </a:schemeClr>
                </a:solidFill>
              </a:rPr>
              <a:t>recognition.</a:t>
            </a:r>
            <a:br>
              <a:rPr lang="en-US" sz="2800" b="1" dirty="0">
                <a:solidFill>
                  <a:schemeClr val="tx1"/>
                </a:solidFill>
              </a:rPr>
            </a:br>
            <a:r>
              <a:rPr lang="en-US" sz="2800" b="1" dirty="0">
                <a:solidFill>
                  <a:schemeClr val="accent2">
                    <a:lumMod val="50000"/>
                  </a:schemeClr>
                </a:solidFill>
              </a:rPr>
              <a:t>Learn </a:t>
            </a:r>
            <a:r>
              <a:rPr lang="en-US" sz="2800" dirty="0">
                <a:solidFill>
                  <a:schemeClr val="tx1"/>
                </a:solidFill>
              </a:rPr>
              <a:t>and grow.</a:t>
            </a:r>
            <a:br>
              <a:rPr lang="en-US" sz="2800" dirty="0">
                <a:solidFill>
                  <a:schemeClr val="tx1"/>
                </a:solidFill>
              </a:rPr>
            </a:br>
            <a:r>
              <a:rPr lang="en-US" sz="2800" b="1" dirty="0">
                <a:solidFill>
                  <a:schemeClr val="accent2">
                    <a:lumMod val="50000"/>
                  </a:schemeClr>
                </a:solidFill>
              </a:rPr>
              <a:t>Network </a:t>
            </a:r>
            <a:r>
              <a:rPr lang="en-US" sz="2800" dirty="0">
                <a:solidFill>
                  <a:schemeClr val="tx1"/>
                </a:solidFill>
              </a:rPr>
              <a:t>with colleagues.</a:t>
            </a:r>
            <a:endParaRPr lang="en-US" sz="2800" b="1" u="sng" dirty="0">
              <a:solidFill>
                <a:schemeClr val="tx1"/>
              </a:solidFill>
            </a:endParaRPr>
          </a:p>
          <a:p>
            <a:pPr algn="l"/>
            <a:br>
              <a:rPr lang="en-US" sz="2800" b="1" u="sng" dirty="0">
                <a:solidFill>
                  <a:schemeClr val="tx1"/>
                </a:solidFill>
              </a:rPr>
            </a:br>
            <a:br>
              <a:rPr lang="en-US" sz="2800" b="1" u="sng" dirty="0">
                <a:solidFill>
                  <a:schemeClr val="tx1"/>
                </a:solidFill>
              </a:rPr>
            </a:br>
            <a:br>
              <a:rPr lang="en-US" sz="2800" b="1" u="sng" dirty="0">
                <a:solidFill>
                  <a:schemeClr val="tx1"/>
                </a:solidFill>
              </a:rPr>
            </a:br>
            <a:endParaRPr lang="en-US" sz="2800" u="sng" dirty="0">
              <a:solidFill>
                <a:schemeClr val="tx1"/>
              </a:solidFill>
            </a:endParaRPr>
          </a:p>
          <a:p>
            <a:pPr algn="l"/>
            <a:r>
              <a:rPr lang="en-US" sz="2800" u="sng" dirty="0">
                <a:solidFill>
                  <a:schemeClr val="tx1"/>
                </a:solidFill>
              </a:rPr>
              <a:t>Apply to the Executive Council at:</a:t>
            </a:r>
            <a:br>
              <a:rPr lang="en-US" sz="2800" b="1" dirty="0">
                <a:solidFill>
                  <a:schemeClr val="tx1"/>
                </a:solidFill>
              </a:rPr>
            </a:br>
            <a:r>
              <a:rPr lang="en-US" sz="2800" b="1" dirty="0" err="1">
                <a:solidFill>
                  <a:schemeClr val="tx1"/>
                </a:solidFill>
              </a:rPr>
              <a:t>www.ohiopedologist.org</a:t>
            </a:r>
            <a:r>
              <a:rPr lang="en-US" sz="2800" b="1" dirty="0">
                <a:solidFill>
                  <a:schemeClr val="tx1"/>
                </a:solidFill>
              </a:rPr>
              <a:t>/</a:t>
            </a:r>
            <a:r>
              <a:rPr lang="en-US" sz="2800" b="1" dirty="0" err="1">
                <a:solidFill>
                  <a:schemeClr val="tx1"/>
                </a:solidFill>
              </a:rPr>
              <a:t>membership.html</a:t>
            </a:r>
            <a:br>
              <a:rPr lang="en-US" sz="2800" b="1" dirty="0">
                <a:solidFill>
                  <a:schemeClr val="tx1"/>
                </a:solidFill>
              </a:rPr>
            </a:br>
            <a:endParaRPr lang="en-US" sz="2800" dirty="0">
              <a:solidFill>
                <a:schemeClr val="tx1"/>
              </a:solidFill>
            </a:endParaRPr>
          </a:p>
        </p:txBody>
      </p:sp>
      <p:pic>
        <p:nvPicPr>
          <p:cNvPr id="6" name="Picture 5">
            <a:extLst>
              <a:ext uri="{FF2B5EF4-FFF2-40B4-BE49-F238E27FC236}">
                <a16:creationId xmlns:a16="http://schemas.microsoft.com/office/drawing/2014/main" id="{C4614129-D272-404E-A25E-C0BF9517E6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1899" y="711083"/>
            <a:ext cx="5537304" cy="4150659"/>
          </a:xfrm>
          <a:prstGeom prst="rect">
            <a:avLst/>
          </a:prstGeom>
        </p:spPr>
      </p:pic>
      <p:pic>
        <p:nvPicPr>
          <p:cNvPr id="5" name="Audio 4">
            <a:hlinkClick r:id="" action="ppaction://media"/>
            <a:extLst>
              <a:ext uri="{FF2B5EF4-FFF2-40B4-BE49-F238E27FC236}">
                <a16:creationId xmlns:a16="http://schemas.microsoft.com/office/drawing/2014/main" id="{20D704D2-62EB-7544-B1CD-3EAAA9C5C8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16371166"/>
      </p:ext>
    </p:extLst>
  </p:cSld>
  <p:clrMapOvr>
    <a:masterClrMapping/>
  </p:clrMapOvr>
  <mc:AlternateContent xmlns:mc="http://schemas.openxmlformats.org/markup-compatibility/2006" xmlns:p14="http://schemas.microsoft.com/office/powerpoint/2010/main">
    <mc:Choice Requires="p14">
      <p:transition spd="slow" p14:dur="2000" advTm="5980"/>
    </mc:Choice>
    <mc:Fallback xmlns="">
      <p:transition spd="slow" advTm="5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280457" y="6370014"/>
            <a:ext cx="2911543" cy="377539"/>
          </a:xfrm>
          <a:prstGeom prst="rect">
            <a:avLst/>
          </a:prstGeom>
          <a:noFill/>
        </p:spPr>
        <p:txBody>
          <a:bodyPr wrap="squar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666653" y="800728"/>
            <a:ext cx="8907656" cy="5115978"/>
          </a:xfrm>
        </p:spPr>
        <p:txBody>
          <a:bodyPr>
            <a:noAutofit/>
          </a:bodyPr>
          <a:lstStyle/>
          <a:p>
            <a:pPr algn="l"/>
            <a:r>
              <a:rPr lang="en-US" sz="2800" b="1" dirty="0">
                <a:solidFill>
                  <a:schemeClr val="tx1"/>
                </a:solidFill>
              </a:rPr>
              <a:t>Who is eligible to join AOP?</a:t>
            </a:r>
          </a:p>
          <a:p>
            <a:pPr algn="l"/>
            <a:r>
              <a:rPr lang="en-US" sz="2800" b="1" u="sng" dirty="0">
                <a:solidFill>
                  <a:srgbClr val="C00000"/>
                </a:solidFill>
              </a:rPr>
              <a:t>Professional Membership</a:t>
            </a:r>
            <a:r>
              <a:rPr lang="en-US" sz="2800" b="1" dirty="0">
                <a:solidFill>
                  <a:srgbClr val="C00000"/>
                </a:solidFill>
              </a:rPr>
              <a:t> </a:t>
            </a:r>
            <a:r>
              <a:rPr lang="en-US" sz="2800" dirty="0">
                <a:solidFill>
                  <a:schemeClr val="tx1"/>
                </a:solidFill>
              </a:rPr>
              <a:t>is available to those engaged in a soil resource-related profession with </a:t>
            </a:r>
            <a:r>
              <a:rPr lang="en-US" sz="2800" i="1" dirty="0">
                <a:solidFill>
                  <a:schemeClr val="tx1"/>
                </a:solidFill>
              </a:rPr>
              <a:t>at least </a:t>
            </a:r>
            <a:r>
              <a:rPr lang="en-US" sz="2800" b="1" i="1" dirty="0">
                <a:solidFill>
                  <a:schemeClr val="tx1"/>
                </a:solidFill>
              </a:rPr>
              <a:t>3 years of relevant experience and skills</a:t>
            </a:r>
            <a:r>
              <a:rPr lang="en-US" sz="2800" dirty="0">
                <a:solidFill>
                  <a:schemeClr val="tx1"/>
                </a:solidFill>
              </a:rPr>
              <a:t>.</a:t>
            </a:r>
            <a:r>
              <a:rPr lang="en-US" sz="2800" b="1" dirty="0">
                <a:solidFill>
                  <a:schemeClr val="tx1"/>
                </a:solidFill>
              </a:rPr>
              <a:t> </a:t>
            </a:r>
            <a:br>
              <a:rPr lang="en-US" sz="2800" b="1" dirty="0">
                <a:solidFill>
                  <a:schemeClr val="tx1"/>
                </a:solidFill>
              </a:rPr>
            </a:br>
            <a:r>
              <a:rPr lang="en-US" sz="2800" i="1" dirty="0">
                <a:solidFill>
                  <a:schemeClr val="tx1"/>
                </a:solidFill>
              </a:rPr>
              <a:t>In order to qualify for Professional Membership</a:t>
            </a:r>
            <a:r>
              <a:rPr lang="en-US" sz="2800" b="1" dirty="0">
                <a:solidFill>
                  <a:schemeClr val="tx1"/>
                </a:solidFill>
              </a:rPr>
              <a:t>, </a:t>
            </a:r>
            <a:br>
              <a:rPr lang="en-US" sz="2800" b="1" dirty="0">
                <a:solidFill>
                  <a:schemeClr val="tx1"/>
                </a:solidFill>
              </a:rPr>
            </a:br>
            <a:r>
              <a:rPr lang="en-US" sz="2800" dirty="0">
                <a:solidFill>
                  <a:schemeClr val="tx1"/>
                </a:solidFill>
              </a:rPr>
              <a:t>a </a:t>
            </a:r>
            <a:r>
              <a:rPr lang="en-US" sz="2800" b="1" dirty="0">
                <a:solidFill>
                  <a:schemeClr val="tx1"/>
                </a:solidFill>
              </a:rPr>
              <a:t>B.S. in a related field</a:t>
            </a:r>
            <a:r>
              <a:rPr lang="en-US" sz="2800" dirty="0">
                <a:solidFill>
                  <a:schemeClr val="tx1"/>
                </a:solidFill>
              </a:rPr>
              <a:t> with </a:t>
            </a:r>
            <a:r>
              <a:rPr lang="en-US" sz="2800" b="1" dirty="0">
                <a:solidFill>
                  <a:schemeClr val="tx1"/>
                </a:solidFill>
              </a:rPr>
              <a:t>15 semester </a:t>
            </a:r>
            <a:r>
              <a:rPr lang="en-US" sz="2800" dirty="0">
                <a:solidFill>
                  <a:schemeClr val="tx1"/>
                </a:solidFill>
              </a:rPr>
              <a:t>or </a:t>
            </a:r>
            <a:r>
              <a:rPr lang="en-US" sz="2800" b="1" dirty="0">
                <a:solidFill>
                  <a:schemeClr val="tx1"/>
                </a:solidFill>
              </a:rPr>
              <a:t>23 quarter hours </a:t>
            </a:r>
            <a:r>
              <a:rPr lang="en-US" sz="2800" dirty="0">
                <a:solidFill>
                  <a:schemeClr val="tx1"/>
                </a:solidFill>
              </a:rPr>
              <a:t>of </a:t>
            </a:r>
            <a:r>
              <a:rPr lang="en-US" sz="2800" b="1" dirty="0">
                <a:solidFill>
                  <a:schemeClr val="tx1"/>
                </a:solidFill>
              </a:rPr>
              <a:t>soils courses</a:t>
            </a:r>
            <a:r>
              <a:rPr lang="en-US" sz="2800" dirty="0">
                <a:solidFill>
                  <a:schemeClr val="tx1"/>
                </a:solidFill>
              </a:rPr>
              <a:t> are required.  </a:t>
            </a:r>
          </a:p>
          <a:p>
            <a:pPr algn="l"/>
            <a:endParaRPr lang="en-US" sz="2800" u="sng" dirty="0">
              <a:solidFill>
                <a:schemeClr val="tx1"/>
              </a:solidFill>
            </a:endParaRPr>
          </a:p>
          <a:p>
            <a:pPr algn="l"/>
            <a:r>
              <a:rPr lang="en-US" sz="2800" u="sng" dirty="0">
                <a:solidFill>
                  <a:schemeClr val="tx1"/>
                </a:solidFill>
              </a:rPr>
              <a:t>Apply to the Executive Council at:</a:t>
            </a:r>
            <a:br>
              <a:rPr lang="en-US" sz="2800" b="1" dirty="0">
                <a:solidFill>
                  <a:schemeClr val="tx1"/>
                </a:solidFill>
              </a:rPr>
            </a:br>
            <a:r>
              <a:rPr lang="en-US" sz="2800" b="1" dirty="0" err="1">
                <a:solidFill>
                  <a:schemeClr val="tx1"/>
                </a:solidFill>
              </a:rPr>
              <a:t>www.ohiopedologist.org</a:t>
            </a:r>
            <a:r>
              <a:rPr lang="en-US" sz="2800" b="1" dirty="0">
                <a:solidFill>
                  <a:schemeClr val="tx1"/>
                </a:solidFill>
              </a:rPr>
              <a:t>/</a:t>
            </a:r>
            <a:r>
              <a:rPr lang="en-US" sz="2800" b="1" dirty="0" err="1">
                <a:solidFill>
                  <a:schemeClr val="tx1"/>
                </a:solidFill>
              </a:rPr>
              <a:t>membership.html</a:t>
            </a:r>
            <a:br>
              <a:rPr lang="en-US" sz="2800" b="1" dirty="0">
                <a:solidFill>
                  <a:schemeClr val="tx1"/>
                </a:solidFill>
              </a:rPr>
            </a:br>
            <a:endParaRPr lang="en-US" sz="2800" dirty="0">
              <a:solidFill>
                <a:schemeClr val="tx1"/>
              </a:solidFill>
            </a:endParaRPr>
          </a:p>
        </p:txBody>
      </p:sp>
      <p:pic>
        <p:nvPicPr>
          <p:cNvPr id="6" name="Picture 5">
            <a:extLst>
              <a:ext uri="{FF2B5EF4-FFF2-40B4-BE49-F238E27FC236}">
                <a16:creationId xmlns:a16="http://schemas.microsoft.com/office/drawing/2014/main" id="{338A9A51-F2E7-5545-9D24-7499564631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3410" y="2291073"/>
            <a:ext cx="3059206" cy="4078941"/>
          </a:xfrm>
          <a:prstGeom prst="rect">
            <a:avLst/>
          </a:prstGeom>
        </p:spPr>
      </p:pic>
      <p:pic>
        <p:nvPicPr>
          <p:cNvPr id="5" name="Audio 4">
            <a:hlinkClick r:id="" action="ppaction://media"/>
            <a:extLst>
              <a:ext uri="{FF2B5EF4-FFF2-40B4-BE49-F238E27FC236}">
                <a16:creationId xmlns:a16="http://schemas.microsoft.com/office/drawing/2014/main" id="{6CC089F3-4EC6-5643-AC2F-282B5B7C4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341620"/>
      </p:ext>
    </p:extLst>
  </p:cSld>
  <p:clrMapOvr>
    <a:masterClrMapping/>
  </p:clrMapOvr>
  <mc:AlternateContent xmlns:mc="http://schemas.openxmlformats.org/markup-compatibility/2006" xmlns:p14="http://schemas.microsoft.com/office/powerpoint/2010/main">
    <mc:Choice Requires="p14">
      <p:transition spd="slow" p14:dur="2000" advTm="8518"/>
    </mc:Choice>
    <mc:Fallback xmlns="">
      <p:transition spd="slow" advTm="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280457" y="6370014"/>
            <a:ext cx="2911543" cy="377539"/>
          </a:xfrm>
          <a:prstGeom prst="rect">
            <a:avLst/>
          </a:prstGeom>
          <a:noFill/>
        </p:spPr>
        <p:txBody>
          <a:bodyPr wrap="squar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658367" y="603505"/>
            <a:ext cx="9095233" cy="6144048"/>
          </a:xfrm>
        </p:spPr>
        <p:txBody>
          <a:bodyPr>
            <a:noAutofit/>
          </a:bodyPr>
          <a:lstStyle/>
          <a:p>
            <a:pPr algn="l"/>
            <a:r>
              <a:rPr lang="en-US" sz="2800" b="1" dirty="0">
                <a:solidFill>
                  <a:schemeClr val="tx1"/>
                </a:solidFill>
              </a:rPr>
              <a:t>Who is eligible to join AOP?</a:t>
            </a:r>
          </a:p>
          <a:p>
            <a:pPr algn="l"/>
            <a:r>
              <a:rPr lang="en-US" sz="2800" b="1" u="sng" dirty="0">
                <a:solidFill>
                  <a:srgbClr val="C00000"/>
                </a:solidFill>
              </a:rPr>
              <a:t>Affiliate Membership</a:t>
            </a:r>
            <a:r>
              <a:rPr lang="en-US" sz="2800" b="1" dirty="0">
                <a:solidFill>
                  <a:srgbClr val="C00000"/>
                </a:solidFill>
              </a:rPr>
              <a:t> </a:t>
            </a:r>
            <a:r>
              <a:rPr lang="en-US" sz="2800" dirty="0">
                <a:solidFill>
                  <a:schemeClr val="tx1"/>
                </a:solidFill>
              </a:rPr>
              <a:t>is available to those engaged in a soil resource-related profession </a:t>
            </a:r>
            <a:r>
              <a:rPr lang="en-US" sz="2800" i="1" dirty="0">
                <a:solidFill>
                  <a:schemeClr val="tx1"/>
                </a:solidFill>
              </a:rPr>
              <a:t>with </a:t>
            </a:r>
            <a:r>
              <a:rPr lang="en-US" sz="2800" b="1" i="1" dirty="0">
                <a:solidFill>
                  <a:schemeClr val="tx1"/>
                </a:solidFill>
              </a:rPr>
              <a:t>less than 3 years</a:t>
            </a:r>
            <a:r>
              <a:rPr lang="en-US" sz="2800" i="1" dirty="0">
                <a:solidFill>
                  <a:schemeClr val="tx1"/>
                </a:solidFill>
              </a:rPr>
              <a:t> of relevant experience and skills</a:t>
            </a:r>
            <a:r>
              <a:rPr lang="en-US" sz="2800" dirty="0">
                <a:solidFill>
                  <a:schemeClr val="tx1"/>
                </a:solidFill>
              </a:rPr>
              <a:t>.</a:t>
            </a:r>
            <a:r>
              <a:rPr lang="en-US" sz="2800" b="1" dirty="0">
                <a:solidFill>
                  <a:schemeClr val="tx1"/>
                </a:solidFill>
              </a:rPr>
              <a:t> </a:t>
            </a:r>
            <a:br>
              <a:rPr lang="en-US" sz="2800" b="1" dirty="0">
                <a:solidFill>
                  <a:schemeClr val="tx1"/>
                </a:solidFill>
              </a:rPr>
            </a:br>
            <a:r>
              <a:rPr lang="en-US" sz="2800" i="1" dirty="0">
                <a:solidFill>
                  <a:schemeClr val="tx1"/>
                </a:solidFill>
              </a:rPr>
              <a:t>In order to qualify for Affiliate Membership</a:t>
            </a:r>
            <a:r>
              <a:rPr lang="en-US" sz="2800" b="1" dirty="0">
                <a:solidFill>
                  <a:schemeClr val="tx1"/>
                </a:solidFill>
              </a:rPr>
              <a:t>, </a:t>
            </a:r>
            <a:r>
              <a:rPr lang="en-US" sz="2800" dirty="0">
                <a:solidFill>
                  <a:schemeClr val="tx1"/>
                </a:solidFill>
              </a:rPr>
              <a:t>a </a:t>
            </a:r>
            <a:r>
              <a:rPr lang="en-US" sz="2800" b="1" dirty="0">
                <a:solidFill>
                  <a:schemeClr val="tx1"/>
                </a:solidFill>
              </a:rPr>
              <a:t>B.S. in a related field</a:t>
            </a:r>
            <a:r>
              <a:rPr lang="en-US" sz="2800" dirty="0">
                <a:solidFill>
                  <a:schemeClr val="tx1"/>
                </a:solidFill>
              </a:rPr>
              <a:t> with </a:t>
            </a:r>
            <a:r>
              <a:rPr lang="en-US" sz="2800" b="1" dirty="0">
                <a:solidFill>
                  <a:schemeClr val="tx1"/>
                </a:solidFill>
              </a:rPr>
              <a:t>15 semester </a:t>
            </a:r>
            <a:r>
              <a:rPr lang="en-US" sz="2800" dirty="0">
                <a:solidFill>
                  <a:schemeClr val="tx1"/>
                </a:solidFill>
              </a:rPr>
              <a:t>or </a:t>
            </a:r>
            <a:r>
              <a:rPr lang="en-US" sz="2800" b="1" dirty="0">
                <a:solidFill>
                  <a:schemeClr val="tx1"/>
                </a:solidFill>
              </a:rPr>
              <a:t>23 quarter hours </a:t>
            </a:r>
            <a:r>
              <a:rPr lang="en-US" sz="2800" dirty="0">
                <a:solidFill>
                  <a:schemeClr val="tx1"/>
                </a:solidFill>
              </a:rPr>
              <a:t>of </a:t>
            </a:r>
            <a:r>
              <a:rPr lang="en-US" sz="2800" b="1" dirty="0">
                <a:solidFill>
                  <a:schemeClr val="tx1"/>
                </a:solidFill>
              </a:rPr>
              <a:t>soils courses</a:t>
            </a:r>
            <a:r>
              <a:rPr lang="en-US" sz="2800" dirty="0">
                <a:solidFill>
                  <a:schemeClr val="tx1"/>
                </a:solidFill>
              </a:rPr>
              <a:t> are required.  </a:t>
            </a:r>
            <a:br>
              <a:rPr lang="en-US" sz="2800" dirty="0">
                <a:solidFill>
                  <a:schemeClr val="tx1"/>
                </a:solidFill>
              </a:rPr>
            </a:br>
            <a:r>
              <a:rPr lang="en-US" sz="2800" dirty="0">
                <a:solidFill>
                  <a:schemeClr val="tx1"/>
                </a:solidFill>
              </a:rPr>
              <a:t>It is also available to those without the required credit hours, but with an interest in the objectives of AOP.</a:t>
            </a:r>
          </a:p>
          <a:p>
            <a:pPr algn="l"/>
            <a:endParaRPr lang="en-US" sz="2800" u="sng" dirty="0">
              <a:solidFill>
                <a:schemeClr val="tx1"/>
              </a:solidFill>
            </a:endParaRPr>
          </a:p>
          <a:p>
            <a:pPr algn="l"/>
            <a:r>
              <a:rPr lang="en-US" sz="2800" u="sng" dirty="0">
                <a:solidFill>
                  <a:schemeClr val="tx1"/>
                </a:solidFill>
              </a:rPr>
              <a:t>Apply to the Executive Council at:</a:t>
            </a:r>
            <a:br>
              <a:rPr lang="en-US" sz="2800" b="1" dirty="0">
                <a:solidFill>
                  <a:schemeClr val="tx1"/>
                </a:solidFill>
              </a:rPr>
            </a:br>
            <a:r>
              <a:rPr lang="en-US" sz="2800" b="1" dirty="0" err="1">
                <a:solidFill>
                  <a:schemeClr val="tx1"/>
                </a:solidFill>
              </a:rPr>
              <a:t>www.ohiopedologist.org</a:t>
            </a:r>
            <a:r>
              <a:rPr lang="en-US" sz="2800" b="1" dirty="0">
                <a:solidFill>
                  <a:schemeClr val="tx1"/>
                </a:solidFill>
              </a:rPr>
              <a:t>/</a:t>
            </a:r>
            <a:r>
              <a:rPr lang="en-US" sz="2800" b="1" dirty="0" err="1">
                <a:solidFill>
                  <a:schemeClr val="tx1"/>
                </a:solidFill>
              </a:rPr>
              <a:t>membership.html</a:t>
            </a:r>
            <a:br>
              <a:rPr lang="en-US" sz="2800" b="1" dirty="0">
                <a:solidFill>
                  <a:schemeClr val="tx1"/>
                </a:solidFill>
              </a:rPr>
            </a:br>
            <a:endParaRPr lang="en-US" sz="2800" dirty="0">
              <a:solidFill>
                <a:schemeClr val="tx1"/>
              </a:solidFill>
            </a:endParaRPr>
          </a:p>
        </p:txBody>
      </p:sp>
      <p:pic>
        <p:nvPicPr>
          <p:cNvPr id="5" name="Audio 4">
            <a:hlinkClick r:id="" action="ppaction://media"/>
            <a:extLst>
              <a:ext uri="{FF2B5EF4-FFF2-40B4-BE49-F238E27FC236}">
                <a16:creationId xmlns:a16="http://schemas.microsoft.com/office/drawing/2014/main" id="{A24CB364-6BCD-B842-A0CC-0021C4E298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3511347"/>
      </p:ext>
    </p:extLst>
  </p:cSld>
  <p:clrMapOvr>
    <a:masterClrMapping/>
  </p:clrMapOvr>
  <mc:AlternateContent xmlns:mc="http://schemas.openxmlformats.org/markup-compatibility/2006" xmlns:p14="http://schemas.microsoft.com/office/powerpoint/2010/main">
    <mc:Choice Requires="p14">
      <p:transition spd="slow" p14:dur="2000" advTm="7976"/>
    </mc:Choice>
    <mc:Fallback xmlns="">
      <p:transition spd="slow" advTm="7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280457" y="6370014"/>
            <a:ext cx="2911543" cy="377539"/>
          </a:xfrm>
          <a:prstGeom prst="rect">
            <a:avLst/>
          </a:prstGeom>
          <a:noFill/>
        </p:spPr>
        <p:txBody>
          <a:bodyPr wrap="squar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658367" y="603505"/>
            <a:ext cx="8898009" cy="6144048"/>
          </a:xfrm>
        </p:spPr>
        <p:txBody>
          <a:bodyPr>
            <a:noAutofit/>
          </a:bodyPr>
          <a:lstStyle/>
          <a:p>
            <a:pPr algn="l"/>
            <a:r>
              <a:rPr lang="en-US" sz="2800" b="1" dirty="0">
                <a:solidFill>
                  <a:schemeClr val="tx1"/>
                </a:solidFill>
              </a:rPr>
              <a:t>Who is eligible to join AOP?</a:t>
            </a:r>
          </a:p>
          <a:p>
            <a:pPr algn="l"/>
            <a:r>
              <a:rPr lang="en-US" sz="2800" b="1" u="sng" dirty="0">
                <a:solidFill>
                  <a:srgbClr val="C00000"/>
                </a:solidFill>
              </a:rPr>
              <a:t>Student Membership</a:t>
            </a:r>
            <a:r>
              <a:rPr lang="en-US" sz="2800" b="1" dirty="0">
                <a:solidFill>
                  <a:srgbClr val="C00000"/>
                </a:solidFill>
              </a:rPr>
              <a:t> </a:t>
            </a:r>
            <a:r>
              <a:rPr lang="en-US" sz="2800" dirty="0">
                <a:solidFill>
                  <a:schemeClr val="tx1"/>
                </a:solidFill>
              </a:rPr>
              <a:t>is available to those </a:t>
            </a:r>
            <a:r>
              <a:rPr lang="en-US" sz="2800" b="1" i="1" dirty="0">
                <a:solidFill>
                  <a:schemeClr val="tx1"/>
                </a:solidFill>
              </a:rPr>
              <a:t>enrolled</a:t>
            </a:r>
            <a:r>
              <a:rPr lang="en-US" sz="2800" i="1" dirty="0">
                <a:solidFill>
                  <a:schemeClr val="tx1"/>
                </a:solidFill>
              </a:rPr>
              <a:t> at least half-time </a:t>
            </a:r>
            <a:r>
              <a:rPr lang="en-US" sz="2800" dirty="0">
                <a:solidFill>
                  <a:schemeClr val="tx1"/>
                </a:solidFill>
              </a:rPr>
              <a:t>at an institution of </a:t>
            </a:r>
            <a:r>
              <a:rPr lang="en-US" sz="2800" b="1" dirty="0">
                <a:solidFill>
                  <a:schemeClr val="tx1"/>
                </a:solidFill>
              </a:rPr>
              <a:t>higher education </a:t>
            </a:r>
            <a:r>
              <a:rPr lang="en-US" sz="2800" dirty="0">
                <a:solidFill>
                  <a:schemeClr val="tx1"/>
                </a:solidFill>
              </a:rPr>
              <a:t>offering course work in pedology and soil science, or related subjects.  </a:t>
            </a:r>
            <a:br>
              <a:rPr lang="en-US" sz="2800" b="1" dirty="0">
                <a:solidFill>
                  <a:schemeClr val="tx1"/>
                </a:solidFill>
              </a:rPr>
            </a:br>
            <a:r>
              <a:rPr lang="en-US" sz="2800" dirty="0">
                <a:solidFill>
                  <a:schemeClr val="tx1"/>
                </a:solidFill>
              </a:rPr>
              <a:t>In order to qualify for Student Membership</a:t>
            </a:r>
            <a:r>
              <a:rPr lang="en-US" sz="2800" b="1" dirty="0">
                <a:solidFill>
                  <a:schemeClr val="tx1"/>
                </a:solidFill>
              </a:rPr>
              <a:t>, </a:t>
            </a:r>
            <a:r>
              <a:rPr lang="en-US" sz="2800" dirty="0">
                <a:solidFill>
                  <a:schemeClr val="tx1"/>
                </a:solidFill>
              </a:rPr>
              <a:t>a person must be </a:t>
            </a:r>
            <a:r>
              <a:rPr lang="en-US" sz="2800" b="1" i="1" dirty="0">
                <a:solidFill>
                  <a:schemeClr val="tx1"/>
                </a:solidFill>
              </a:rPr>
              <a:t>preparing for entrance into the profession</a:t>
            </a:r>
            <a:r>
              <a:rPr lang="en-US" sz="2800" i="1" dirty="0">
                <a:solidFill>
                  <a:schemeClr val="tx1"/>
                </a:solidFill>
              </a:rPr>
              <a:t>, or with an interest in pedology</a:t>
            </a:r>
            <a:r>
              <a:rPr lang="en-US" sz="2800" dirty="0">
                <a:solidFill>
                  <a:schemeClr val="tx1"/>
                </a:solidFill>
              </a:rPr>
              <a:t>.</a:t>
            </a:r>
          </a:p>
          <a:p>
            <a:pPr algn="l"/>
            <a:endParaRPr lang="en-US" sz="2800" u="sng" dirty="0">
              <a:solidFill>
                <a:schemeClr val="tx1"/>
              </a:solidFill>
            </a:endParaRPr>
          </a:p>
          <a:p>
            <a:pPr algn="l"/>
            <a:r>
              <a:rPr lang="en-US" sz="2800" u="sng" dirty="0">
                <a:solidFill>
                  <a:schemeClr val="tx1"/>
                </a:solidFill>
              </a:rPr>
              <a:t>Apply to the Executive Council at:</a:t>
            </a:r>
            <a:br>
              <a:rPr lang="en-US" sz="2800" b="1" dirty="0">
                <a:solidFill>
                  <a:schemeClr val="tx1"/>
                </a:solidFill>
              </a:rPr>
            </a:br>
            <a:r>
              <a:rPr lang="en-US" sz="2800" b="1" dirty="0" err="1">
                <a:solidFill>
                  <a:schemeClr val="tx1"/>
                </a:solidFill>
              </a:rPr>
              <a:t>www.ohiopedologist.org</a:t>
            </a:r>
            <a:r>
              <a:rPr lang="en-US" sz="2800" b="1" dirty="0">
                <a:solidFill>
                  <a:schemeClr val="tx1"/>
                </a:solidFill>
              </a:rPr>
              <a:t>/</a:t>
            </a:r>
            <a:r>
              <a:rPr lang="en-US" sz="2800" b="1" dirty="0" err="1">
                <a:solidFill>
                  <a:schemeClr val="tx1"/>
                </a:solidFill>
              </a:rPr>
              <a:t>membership.html</a:t>
            </a:r>
            <a:br>
              <a:rPr lang="en-US" sz="2800" b="1" dirty="0">
                <a:solidFill>
                  <a:schemeClr val="tx1"/>
                </a:solidFill>
              </a:rPr>
            </a:br>
            <a:endParaRPr lang="en-US" sz="2800" dirty="0">
              <a:solidFill>
                <a:schemeClr val="tx1"/>
              </a:solidFill>
            </a:endParaRPr>
          </a:p>
        </p:txBody>
      </p:sp>
      <p:pic>
        <p:nvPicPr>
          <p:cNvPr id="6" name="Picture 5">
            <a:extLst>
              <a:ext uri="{FF2B5EF4-FFF2-40B4-BE49-F238E27FC236}">
                <a16:creationId xmlns:a16="http://schemas.microsoft.com/office/drawing/2014/main" id="{C59A1AC7-56F5-7144-A4FE-0E7DD9ECE1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83705" y="4016188"/>
            <a:ext cx="3091329" cy="2317967"/>
          </a:xfrm>
          <a:prstGeom prst="rect">
            <a:avLst/>
          </a:prstGeom>
        </p:spPr>
      </p:pic>
      <p:pic>
        <p:nvPicPr>
          <p:cNvPr id="5" name="Audio 4">
            <a:hlinkClick r:id="" action="ppaction://media"/>
            <a:extLst>
              <a:ext uri="{FF2B5EF4-FFF2-40B4-BE49-F238E27FC236}">
                <a16:creationId xmlns:a16="http://schemas.microsoft.com/office/drawing/2014/main" id="{B2D6DC77-656E-0F40-9CD4-6BF391190E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956813"/>
      </p:ext>
    </p:extLst>
  </p:cSld>
  <p:clrMapOvr>
    <a:masterClrMapping/>
  </p:clrMapOvr>
  <mc:AlternateContent xmlns:mc="http://schemas.openxmlformats.org/markup-compatibility/2006" xmlns:p14="http://schemas.microsoft.com/office/powerpoint/2010/main">
    <mc:Choice Requires="p14">
      <p:transition spd="slow" p14:dur="2000" advTm="8059"/>
    </mc:Choice>
    <mc:Fallback xmlns="">
      <p:transition spd="slow" advTm="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280457" y="6370014"/>
            <a:ext cx="2911543" cy="377539"/>
          </a:xfrm>
          <a:prstGeom prst="rect">
            <a:avLst/>
          </a:prstGeom>
          <a:noFill/>
        </p:spPr>
        <p:txBody>
          <a:bodyPr wrap="squar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783874" y="695593"/>
            <a:ext cx="7379186" cy="1530095"/>
          </a:xfrm>
        </p:spPr>
        <p:txBody>
          <a:bodyPr>
            <a:noAutofit/>
          </a:bodyPr>
          <a:lstStyle/>
          <a:p>
            <a:pPr algn="l"/>
            <a:r>
              <a:rPr lang="en-US" sz="2800" dirty="0">
                <a:solidFill>
                  <a:schemeClr val="tx1"/>
                </a:solidFill>
              </a:rPr>
              <a:t>AOP </a:t>
            </a:r>
            <a:r>
              <a:rPr lang="en-US" sz="2800" b="1" dirty="0">
                <a:solidFill>
                  <a:schemeClr val="tx1"/>
                </a:solidFill>
              </a:rPr>
              <a:t>aspires to partner with organizations, </a:t>
            </a:r>
            <a:br>
              <a:rPr lang="en-US" sz="2800" b="1" dirty="0">
                <a:solidFill>
                  <a:schemeClr val="tx1"/>
                </a:solidFill>
              </a:rPr>
            </a:br>
            <a:r>
              <a:rPr lang="en-US" sz="2800" b="1" dirty="0">
                <a:solidFill>
                  <a:schemeClr val="tx1"/>
                </a:solidFill>
              </a:rPr>
              <a:t>agencies, or businesses </a:t>
            </a:r>
            <a:r>
              <a:rPr lang="en-US" sz="2800" dirty="0">
                <a:solidFill>
                  <a:schemeClr val="tx1"/>
                </a:solidFill>
              </a:rPr>
              <a:t>who support the </a:t>
            </a:r>
            <a:br>
              <a:rPr lang="en-US" sz="2800" dirty="0">
                <a:solidFill>
                  <a:schemeClr val="tx1"/>
                </a:solidFill>
              </a:rPr>
            </a:br>
            <a:r>
              <a:rPr lang="en-US" sz="2800" dirty="0">
                <a:solidFill>
                  <a:schemeClr val="tx1"/>
                </a:solidFill>
              </a:rPr>
              <a:t>mission of the Association.</a:t>
            </a:r>
            <a:br>
              <a:rPr lang="en-US" sz="2800" b="1" dirty="0">
                <a:solidFill>
                  <a:schemeClr val="tx1"/>
                </a:solidFill>
              </a:rPr>
            </a:br>
            <a:endParaRPr lang="en-US" sz="2800" dirty="0">
              <a:solidFill>
                <a:schemeClr val="tx1"/>
              </a:solidFill>
            </a:endParaRPr>
          </a:p>
        </p:txBody>
      </p:sp>
      <p:pic>
        <p:nvPicPr>
          <p:cNvPr id="6" name="Picture 5">
            <a:extLst>
              <a:ext uri="{FF2B5EF4-FFF2-40B4-BE49-F238E27FC236}">
                <a16:creationId xmlns:a16="http://schemas.microsoft.com/office/drawing/2014/main" id="{90F81F7E-D804-674F-B359-357A59CA2C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63059" y="9246988"/>
            <a:ext cx="4323542" cy="3240846"/>
          </a:xfrm>
          <a:prstGeom prst="rect">
            <a:avLst/>
          </a:prstGeom>
        </p:spPr>
      </p:pic>
      <p:pic>
        <p:nvPicPr>
          <p:cNvPr id="8" name="Picture 7">
            <a:extLst>
              <a:ext uri="{FF2B5EF4-FFF2-40B4-BE49-F238E27FC236}">
                <a16:creationId xmlns:a16="http://schemas.microsoft.com/office/drawing/2014/main" id="{42F74742-0436-4248-9E74-6B2F28CC71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64078" y="2384713"/>
            <a:ext cx="3419325" cy="2563908"/>
          </a:xfrm>
          <a:prstGeom prst="rect">
            <a:avLst/>
          </a:prstGeom>
        </p:spPr>
      </p:pic>
      <p:sp>
        <p:nvSpPr>
          <p:cNvPr id="7" name="TextBox 6">
            <a:extLst>
              <a:ext uri="{FF2B5EF4-FFF2-40B4-BE49-F238E27FC236}">
                <a16:creationId xmlns:a16="http://schemas.microsoft.com/office/drawing/2014/main" id="{35483AB6-8697-0746-9977-CBE82BA2487F}"/>
              </a:ext>
            </a:extLst>
          </p:cNvPr>
          <p:cNvSpPr txBox="1"/>
          <p:nvPr/>
        </p:nvSpPr>
        <p:spPr>
          <a:xfrm>
            <a:off x="115450" y="5481565"/>
            <a:ext cx="9364174" cy="1077218"/>
          </a:xfrm>
          <a:prstGeom prst="rect">
            <a:avLst/>
          </a:prstGeom>
          <a:noFill/>
        </p:spPr>
        <p:txBody>
          <a:bodyPr wrap="square" rtlCol="0">
            <a:spAutoFit/>
          </a:bodyPr>
          <a:lstStyle/>
          <a:p>
            <a:r>
              <a:rPr lang="en-US" dirty="0">
                <a:solidFill>
                  <a:srgbClr val="143EEE"/>
                </a:solidFill>
              </a:rPr>
              <a:t>This material is intended for non-profit use by the Association of Ohio Pedologists (AOP). </a:t>
            </a:r>
            <a:r>
              <a:rPr lang="en-US" sz="1400" dirty="0">
                <a:solidFill>
                  <a:srgbClr val="143EEE"/>
                </a:solidFill>
              </a:rPr>
              <a:t>Created by Kathryn Connors Sasowsky. It is based on text from the AOP website (approved by AOP Executive Councils and membership votes) as well as personal and professional photographs, credited as noted. </a:t>
            </a:r>
            <a:br>
              <a:rPr lang="en-US" sz="1400" dirty="0">
                <a:solidFill>
                  <a:srgbClr val="143EEE"/>
                </a:solidFill>
              </a:rPr>
            </a:br>
            <a:r>
              <a:rPr lang="en-US" dirty="0">
                <a:solidFill>
                  <a:srgbClr val="143EEE"/>
                </a:solidFill>
              </a:rPr>
              <a:t>Non-AOP use is not authorized.</a:t>
            </a:r>
          </a:p>
        </p:txBody>
      </p:sp>
      <p:pic>
        <p:nvPicPr>
          <p:cNvPr id="11" name="Picture 10">
            <a:extLst>
              <a:ext uri="{FF2B5EF4-FFF2-40B4-BE49-F238E27FC236}">
                <a16:creationId xmlns:a16="http://schemas.microsoft.com/office/drawing/2014/main" id="{79C10991-BAC4-F642-8DB6-EFC7E595F27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14877" y="501724"/>
            <a:ext cx="3500970" cy="4667960"/>
          </a:xfrm>
          <a:prstGeom prst="rect">
            <a:avLst/>
          </a:prstGeom>
        </p:spPr>
      </p:pic>
      <p:pic>
        <p:nvPicPr>
          <p:cNvPr id="5" name="Audio 4">
            <a:hlinkClick r:id="" action="ppaction://media"/>
            <a:extLst>
              <a:ext uri="{FF2B5EF4-FFF2-40B4-BE49-F238E27FC236}">
                <a16:creationId xmlns:a16="http://schemas.microsoft.com/office/drawing/2014/main" id="{B6D429A6-AAFC-F240-B08D-FDD8E236B8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65110115"/>
      </p:ext>
    </p:extLst>
  </p:cSld>
  <p:clrMapOvr>
    <a:masterClrMapping/>
  </p:clrMapOvr>
  <mc:AlternateContent xmlns:mc="http://schemas.openxmlformats.org/markup-compatibility/2006" xmlns:p14="http://schemas.microsoft.com/office/powerpoint/2010/main">
    <mc:Choice Requires="p14">
      <p:transition spd="slow" p14:dur="2000" advTm="9260"/>
    </mc:Choice>
    <mc:Fallback xmlns="">
      <p:transition spd="slow" advTm="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715611" y="758199"/>
            <a:ext cx="7600930" cy="5013948"/>
          </a:xfrm>
        </p:spPr>
        <p:txBody>
          <a:bodyPr>
            <a:noAutofit/>
          </a:bodyPr>
          <a:lstStyle/>
          <a:p>
            <a:pPr algn="l"/>
            <a:r>
              <a:rPr lang="en-US" sz="2800" b="1" dirty="0">
                <a:solidFill>
                  <a:schemeClr val="tx1"/>
                </a:solidFill>
              </a:rPr>
              <a:t>What is a Pedologist?</a:t>
            </a:r>
          </a:p>
          <a:p>
            <a:pPr algn="l"/>
            <a:r>
              <a:rPr lang="en-US" sz="2800" i="1" dirty="0">
                <a:solidFill>
                  <a:schemeClr val="tx1"/>
                </a:solidFill>
              </a:rPr>
              <a:t>A</a:t>
            </a:r>
            <a:r>
              <a:rPr lang="en-US" sz="2800" b="1" i="1" dirty="0">
                <a:solidFill>
                  <a:schemeClr val="tx1"/>
                </a:solidFill>
              </a:rPr>
              <a:t> </a:t>
            </a:r>
            <a:r>
              <a:rPr lang="en-US" sz="2800" b="1" i="1" dirty="0">
                <a:solidFill>
                  <a:schemeClr val="accent2">
                    <a:lumMod val="50000"/>
                  </a:schemeClr>
                </a:solidFill>
              </a:rPr>
              <a:t>specialist</a:t>
            </a:r>
            <a:r>
              <a:rPr lang="en-US" sz="2800" b="1" i="1" dirty="0">
                <a:solidFill>
                  <a:schemeClr val="tx1"/>
                </a:solidFill>
              </a:rPr>
              <a:t> </a:t>
            </a:r>
            <a:r>
              <a:rPr lang="en-US" sz="2800" i="1" dirty="0">
                <a:solidFill>
                  <a:schemeClr val="tx1"/>
                </a:solidFill>
              </a:rPr>
              <a:t>with </a:t>
            </a:r>
            <a:r>
              <a:rPr lang="en-US" sz="2800" b="1" i="1" dirty="0">
                <a:solidFill>
                  <a:schemeClr val="accent2">
                    <a:lumMod val="50000"/>
                  </a:schemeClr>
                </a:solidFill>
              </a:rPr>
              <a:t>college education </a:t>
            </a:r>
            <a:r>
              <a:rPr lang="en-US" sz="2800" i="1" dirty="0">
                <a:solidFill>
                  <a:schemeClr val="tx1"/>
                </a:solidFill>
              </a:rPr>
              <a:t>in soils, </a:t>
            </a:r>
            <a:br>
              <a:rPr lang="en-US" sz="2800" i="1" dirty="0">
                <a:solidFill>
                  <a:schemeClr val="tx1"/>
                </a:solidFill>
              </a:rPr>
            </a:br>
            <a:r>
              <a:rPr lang="en-US" sz="2800" b="1" i="1" dirty="0">
                <a:solidFill>
                  <a:schemeClr val="accent2">
                    <a:lumMod val="50000"/>
                  </a:schemeClr>
                </a:solidFill>
              </a:rPr>
              <a:t>field training</a:t>
            </a:r>
            <a:r>
              <a:rPr lang="en-US" sz="2800" i="1" dirty="0">
                <a:solidFill>
                  <a:schemeClr val="tx1"/>
                </a:solidFill>
              </a:rPr>
              <a:t>, and </a:t>
            </a:r>
            <a:r>
              <a:rPr lang="en-US" sz="2800" b="1" i="1" dirty="0">
                <a:solidFill>
                  <a:schemeClr val="accent2">
                    <a:lumMod val="50000"/>
                  </a:schemeClr>
                </a:solidFill>
              </a:rPr>
              <a:t>real-world experience</a:t>
            </a:r>
            <a:r>
              <a:rPr lang="en-US" sz="2800" i="1" dirty="0">
                <a:solidFill>
                  <a:schemeClr val="tx1"/>
                </a:solidFill>
              </a:rPr>
              <a:t>.	</a:t>
            </a:r>
            <a:r>
              <a:rPr lang="en-US" sz="2800" dirty="0">
                <a:solidFill>
                  <a:schemeClr val="tx1"/>
                </a:solidFill>
              </a:rPr>
              <a:t>	</a:t>
            </a:r>
            <a:br>
              <a:rPr lang="en-US" sz="2800" dirty="0">
                <a:solidFill>
                  <a:schemeClr val="tx1"/>
                </a:solidFill>
              </a:rPr>
            </a:br>
            <a:r>
              <a:rPr lang="en-US" sz="2800" dirty="0">
                <a:solidFill>
                  <a:schemeClr val="tx1"/>
                </a:solidFill>
              </a:rPr>
              <a:t>			</a:t>
            </a:r>
            <a:br>
              <a:rPr lang="en-US" sz="2800" dirty="0">
                <a:solidFill>
                  <a:schemeClr val="tx1"/>
                </a:solidFill>
              </a:rPr>
            </a:br>
            <a:r>
              <a:rPr lang="en-US" sz="2800" dirty="0">
                <a:solidFill>
                  <a:schemeClr val="tx1"/>
                </a:solidFill>
              </a:rPr>
              <a:t>Pedology is one of the main </a:t>
            </a:r>
            <a:br>
              <a:rPr lang="en-US" sz="2800" dirty="0">
                <a:solidFill>
                  <a:schemeClr val="tx1"/>
                </a:solidFill>
              </a:rPr>
            </a:br>
            <a:r>
              <a:rPr lang="en-US" sz="2800" dirty="0">
                <a:solidFill>
                  <a:schemeClr val="tx1"/>
                </a:solidFill>
              </a:rPr>
              <a:t>branches of soil science, </a:t>
            </a:r>
            <a:br>
              <a:rPr lang="en-US" sz="2800" dirty="0">
                <a:solidFill>
                  <a:schemeClr val="tx1"/>
                </a:solidFill>
              </a:rPr>
            </a:br>
            <a:r>
              <a:rPr lang="en-US" sz="2800" dirty="0">
                <a:solidFill>
                  <a:schemeClr val="tx1"/>
                </a:solidFill>
              </a:rPr>
              <a:t>dealing with the formation, </a:t>
            </a:r>
            <a:br>
              <a:rPr lang="en-US" sz="2800" dirty="0">
                <a:solidFill>
                  <a:schemeClr val="tx1"/>
                </a:solidFill>
              </a:rPr>
            </a:br>
            <a:r>
              <a:rPr lang="en-US" sz="2800" dirty="0">
                <a:solidFill>
                  <a:schemeClr val="tx1"/>
                </a:solidFill>
              </a:rPr>
              <a:t>description, and classification </a:t>
            </a:r>
            <a:br>
              <a:rPr lang="en-US" sz="2800" dirty="0">
                <a:solidFill>
                  <a:schemeClr val="tx1"/>
                </a:solidFill>
              </a:rPr>
            </a:br>
            <a:r>
              <a:rPr lang="en-US" sz="2800" dirty="0">
                <a:solidFill>
                  <a:schemeClr val="tx1"/>
                </a:solidFill>
              </a:rPr>
              <a:t>of soils.</a:t>
            </a:r>
            <a:br>
              <a:rPr lang="en-US" sz="2800" dirty="0">
                <a:solidFill>
                  <a:schemeClr val="tx1"/>
                </a:solidFill>
              </a:rPr>
            </a:br>
            <a:endParaRPr lang="en-US" sz="2800" dirty="0">
              <a:solidFill>
                <a:schemeClr val="tx1"/>
              </a:solidFill>
            </a:endParaRPr>
          </a:p>
        </p:txBody>
      </p:sp>
      <p:sp>
        <p:nvSpPr>
          <p:cNvPr id="5" name="TextBox 4">
            <a:extLst>
              <a:ext uri="{FF2B5EF4-FFF2-40B4-BE49-F238E27FC236}">
                <a16:creationId xmlns:a16="http://schemas.microsoft.com/office/drawing/2014/main" id="{A8532ECD-7271-764E-9DE0-07A07F60B939}"/>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sp>
        <p:nvSpPr>
          <p:cNvPr id="8" name="Title 1">
            <a:extLst>
              <a:ext uri="{FF2B5EF4-FFF2-40B4-BE49-F238E27FC236}">
                <a16:creationId xmlns:a16="http://schemas.microsoft.com/office/drawing/2014/main" id="{C6CA9D62-D448-A342-B712-D8CC9660E190}"/>
              </a:ext>
            </a:extLst>
          </p:cNvPr>
          <p:cNvSpPr txBox="1">
            <a:spLocks/>
          </p:cNvSpPr>
          <p:nvPr/>
        </p:nvSpPr>
        <p:spPr>
          <a:xfrm>
            <a:off x="658367" y="63671"/>
            <a:ext cx="5541265" cy="53983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a:solidFill>
                  <a:schemeClr val="accent1">
                    <a:lumMod val="50000"/>
                  </a:schemeClr>
                </a:solidFill>
              </a:rPr>
              <a:t>Association of Ohio Pedologists</a:t>
            </a:r>
            <a:endParaRPr lang="en-US" sz="2800" b="1" dirty="0">
              <a:solidFill>
                <a:schemeClr val="accent1">
                  <a:lumMod val="50000"/>
                </a:schemeClr>
              </a:solidFill>
            </a:endParaRPr>
          </a:p>
        </p:txBody>
      </p:sp>
      <p:pic>
        <p:nvPicPr>
          <p:cNvPr id="9" name="Picture 8">
            <a:extLst>
              <a:ext uri="{FF2B5EF4-FFF2-40B4-BE49-F238E27FC236}">
                <a16:creationId xmlns:a16="http://schemas.microsoft.com/office/drawing/2014/main" id="{C655A2CE-8C59-EA47-9BA9-DC22A3F817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94926" y="2373147"/>
            <a:ext cx="3296775" cy="4395700"/>
          </a:xfrm>
          <a:prstGeom prst="rect">
            <a:avLst/>
          </a:prstGeom>
        </p:spPr>
      </p:pic>
      <p:grpSp>
        <p:nvGrpSpPr>
          <p:cNvPr id="10" name="Group 9">
            <a:extLst>
              <a:ext uri="{FF2B5EF4-FFF2-40B4-BE49-F238E27FC236}">
                <a16:creationId xmlns:a16="http://schemas.microsoft.com/office/drawing/2014/main" id="{FACF4DED-351E-C645-AFA7-4F81EB89268C}"/>
              </a:ext>
            </a:extLst>
          </p:cNvPr>
          <p:cNvGrpSpPr/>
          <p:nvPr/>
        </p:nvGrpSpPr>
        <p:grpSpPr>
          <a:xfrm>
            <a:off x="9184156" y="415364"/>
            <a:ext cx="2952756" cy="3813735"/>
            <a:chOff x="9184156" y="415364"/>
            <a:chExt cx="2952756" cy="3813735"/>
          </a:xfrm>
        </p:grpSpPr>
        <p:pic>
          <p:nvPicPr>
            <p:cNvPr id="4" name="Picture 3">
              <a:extLst>
                <a:ext uri="{FF2B5EF4-FFF2-40B4-BE49-F238E27FC236}">
                  <a16:creationId xmlns:a16="http://schemas.microsoft.com/office/drawing/2014/main" id="{6F071046-9E59-3644-992B-0C4FB9546F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8707439" y="892081"/>
              <a:ext cx="3813735" cy="2860301"/>
            </a:xfrm>
            <a:prstGeom prst="rect">
              <a:avLst/>
            </a:prstGeom>
          </p:spPr>
        </p:pic>
        <p:sp>
          <p:nvSpPr>
            <p:cNvPr id="7" name="TextBox 6">
              <a:extLst>
                <a:ext uri="{FF2B5EF4-FFF2-40B4-BE49-F238E27FC236}">
                  <a16:creationId xmlns:a16="http://schemas.microsoft.com/office/drawing/2014/main" id="{692913DE-CBF6-BE40-BEEB-62501BDD2AB3}"/>
                </a:ext>
              </a:extLst>
            </p:cNvPr>
            <p:cNvSpPr txBox="1"/>
            <p:nvPr/>
          </p:nvSpPr>
          <p:spPr>
            <a:xfrm>
              <a:off x="10505430" y="3974066"/>
              <a:ext cx="1631482" cy="255033"/>
            </a:xfrm>
            <a:prstGeom prst="rect">
              <a:avLst/>
            </a:prstGeom>
            <a:noFill/>
          </p:spPr>
          <p:txBody>
            <a:bodyPr wrap="square" rtlCol="0">
              <a:spAutoFit/>
            </a:bodyPr>
            <a:lstStyle/>
            <a:p>
              <a:r>
                <a:rPr lang="en-US" sz="1000" dirty="0">
                  <a:solidFill>
                    <a:schemeClr val="bg1"/>
                  </a:solidFill>
                </a:rPr>
                <a:t>Photograph by Jeff Rice</a:t>
              </a:r>
            </a:p>
          </p:txBody>
        </p:sp>
      </p:grpSp>
      <p:pic>
        <p:nvPicPr>
          <p:cNvPr id="2" name="Audio 1">
            <a:hlinkClick r:id="" action="ppaction://media"/>
            <a:extLst>
              <a:ext uri="{FF2B5EF4-FFF2-40B4-BE49-F238E27FC236}">
                <a16:creationId xmlns:a16="http://schemas.microsoft.com/office/drawing/2014/main" id="{C33AC77A-FEEA-D34D-B9A4-B516F721BB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10681093"/>
      </p:ext>
    </p:extLst>
  </p:cSld>
  <p:clrMapOvr>
    <a:masterClrMapping/>
  </p:clrMapOvr>
  <mc:AlternateContent xmlns:mc="http://schemas.openxmlformats.org/markup-compatibility/2006" xmlns:p14="http://schemas.microsoft.com/office/powerpoint/2010/main">
    <mc:Choice Requires="p14">
      <p:transition spd="slow" p14:dur="2000" advTm="4726"/>
    </mc:Choice>
    <mc:Fallback xmlns="">
      <p:transition spd="slow" advTm="4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788895" y="761284"/>
            <a:ext cx="9215529" cy="4850622"/>
          </a:xfrm>
        </p:spPr>
        <p:txBody>
          <a:bodyPr>
            <a:noAutofit/>
          </a:bodyPr>
          <a:lstStyle/>
          <a:p>
            <a:pPr algn="l"/>
            <a:r>
              <a:rPr lang="en-US" sz="2800" b="1" dirty="0">
                <a:solidFill>
                  <a:schemeClr val="tx1"/>
                </a:solidFill>
              </a:rPr>
              <a:t>What does AOP do?</a:t>
            </a:r>
          </a:p>
          <a:p>
            <a:pPr algn="l"/>
            <a:r>
              <a:rPr lang="en-US" sz="2800" b="1" i="1" dirty="0">
                <a:solidFill>
                  <a:schemeClr val="tx1"/>
                </a:solidFill>
              </a:rPr>
              <a:t>Maintains </a:t>
            </a:r>
            <a:r>
              <a:rPr lang="en-US" sz="2800" b="1" i="1" dirty="0">
                <a:solidFill>
                  <a:schemeClr val="accent2">
                    <a:lumMod val="50000"/>
                  </a:schemeClr>
                </a:solidFill>
              </a:rPr>
              <a:t>professional standards </a:t>
            </a:r>
            <a:r>
              <a:rPr lang="en-US" sz="2800" i="1" dirty="0">
                <a:solidFill>
                  <a:schemeClr val="tx1"/>
                </a:solidFill>
              </a:rPr>
              <a:t>for pedology and soil science.</a:t>
            </a:r>
            <a:br>
              <a:rPr lang="en-US" sz="2800" i="1" dirty="0">
                <a:solidFill>
                  <a:schemeClr val="tx1"/>
                </a:solidFill>
              </a:rPr>
            </a:br>
            <a:r>
              <a:rPr lang="en-US" sz="2800" b="1" i="1" dirty="0">
                <a:solidFill>
                  <a:schemeClr val="accent2">
                    <a:lumMod val="50000"/>
                  </a:schemeClr>
                </a:solidFill>
              </a:rPr>
              <a:t>Represents</a:t>
            </a:r>
            <a:r>
              <a:rPr lang="en-US" sz="2800" b="1" i="1" dirty="0">
                <a:solidFill>
                  <a:schemeClr val="tx1"/>
                </a:solidFill>
              </a:rPr>
              <a:t> </a:t>
            </a:r>
            <a:r>
              <a:rPr lang="en-US" sz="2800" i="1" dirty="0">
                <a:solidFill>
                  <a:schemeClr val="tx1"/>
                </a:solidFill>
              </a:rPr>
              <a:t>this</a:t>
            </a:r>
            <a:r>
              <a:rPr lang="en-US" sz="2800" b="1" i="1" dirty="0">
                <a:solidFill>
                  <a:schemeClr val="tx1"/>
                </a:solidFill>
              </a:rPr>
              <a:t> </a:t>
            </a:r>
            <a:r>
              <a:rPr lang="en-US" sz="2800" b="1" i="1" dirty="0">
                <a:solidFill>
                  <a:schemeClr val="accent2">
                    <a:lumMod val="50000"/>
                  </a:schemeClr>
                </a:solidFill>
              </a:rPr>
              <a:t>scientific profession </a:t>
            </a:r>
            <a:r>
              <a:rPr lang="en-US" sz="2800" i="1" dirty="0">
                <a:solidFill>
                  <a:schemeClr val="tx1"/>
                </a:solidFill>
              </a:rPr>
              <a:t>to legislative bodies, the courts, and the public.</a:t>
            </a:r>
            <a:br>
              <a:rPr lang="en-US" sz="2800" i="1" dirty="0">
                <a:solidFill>
                  <a:schemeClr val="tx1"/>
                </a:solidFill>
              </a:rPr>
            </a:br>
            <a:r>
              <a:rPr lang="en-US" sz="2800" b="1" i="1" dirty="0">
                <a:solidFill>
                  <a:schemeClr val="accent2">
                    <a:lumMod val="50000"/>
                  </a:schemeClr>
                </a:solidFill>
              </a:rPr>
              <a:t>Educates</a:t>
            </a:r>
            <a:r>
              <a:rPr lang="en-US" sz="2800" i="1" dirty="0">
                <a:solidFill>
                  <a:schemeClr val="tx1"/>
                </a:solidFill>
              </a:rPr>
              <a:t> and </a:t>
            </a:r>
            <a:r>
              <a:rPr lang="en-US" sz="2800" b="1" i="1" dirty="0">
                <a:solidFill>
                  <a:schemeClr val="accent2">
                    <a:lumMod val="50000"/>
                  </a:schemeClr>
                </a:solidFill>
              </a:rPr>
              <a:t>disseminates information</a:t>
            </a:r>
            <a:r>
              <a:rPr lang="en-US" sz="2800" i="1" dirty="0">
                <a:solidFill>
                  <a:schemeClr val="tx1"/>
                </a:solidFill>
              </a:rPr>
              <a:t>.</a:t>
            </a:r>
            <a:br>
              <a:rPr lang="en-US" sz="2800" i="1" dirty="0">
                <a:solidFill>
                  <a:schemeClr val="tx1"/>
                </a:solidFill>
              </a:rPr>
            </a:br>
            <a:r>
              <a:rPr lang="en-US" sz="2800" b="1" i="1" dirty="0">
                <a:solidFill>
                  <a:schemeClr val="accent2">
                    <a:lumMod val="50000"/>
                  </a:schemeClr>
                </a:solidFill>
              </a:rPr>
              <a:t>Encourages </a:t>
            </a:r>
            <a:r>
              <a:rPr lang="en-US" sz="2800" i="1" dirty="0">
                <a:solidFill>
                  <a:schemeClr val="tx1"/>
                </a:solidFill>
              </a:rPr>
              <a:t>the </a:t>
            </a:r>
            <a:r>
              <a:rPr lang="en-US" sz="2800" b="1" i="1" dirty="0">
                <a:solidFill>
                  <a:schemeClr val="accent2">
                    <a:lumMod val="50000"/>
                  </a:schemeClr>
                </a:solidFill>
              </a:rPr>
              <a:t>appropriate use </a:t>
            </a:r>
            <a:r>
              <a:rPr lang="en-US" sz="2800" i="1" dirty="0">
                <a:solidFill>
                  <a:schemeClr val="tx1"/>
                </a:solidFill>
              </a:rPr>
              <a:t>of</a:t>
            </a:r>
            <a:r>
              <a:rPr lang="en-US" sz="2800" b="1" i="1" dirty="0">
                <a:solidFill>
                  <a:schemeClr val="tx1"/>
                </a:solidFill>
              </a:rPr>
              <a:t> </a:t>
            </a:r>
            <a:r>
              <a:rPr lang="en-US" sz="2800" i="1" dirty="0">
                <a:solidFill>
                  <a:schemeClr val="tx1"/>
                </a:solidFill>
              </a:rPr>
              <a:t>professional pedological </a:t>
            </a:r>
            <a:r>
              <a:rPr lang="en-US" sz="2800" b="1" i="1" dirty="0">
                <a:solidFill>
                  <a:schemeClr val="accent2">
                    <a:lumMod val="50000"/>
                  </a:schemeClr>
                </a:solidFill>
              </a:rPr>
              <a:t>information</a:t>
            </a:r>
            <a:r>
              <a:rPr lang="en-US" sz="2800" i="1" dirty="0">
                <a:solidFill>
                  <a:schemeClr val="tx1"/>
                </a:solidFill>
              </a:rPr>
              <a:t>.</a:t>
            </a:r>
            <a:br>
              <a:rPr lang="en-US" sz="2800" i="1" dirty="0">
                <a:solidFill>
                  <a:schemeClr val="tx1"/>
                </a:solidFill>
              </a:rPr>
            </a:br>
            <a:br>
              <a:rPr lang="en-US" sz="2800" i="1" dirty="0">
                <a:solidFill>
                  <a:schemeClr val="tx1"/>
                </a:solidFill>
              </a:rPr>
            </a:br>
            <a:r>
              <a:rPr lang="en-US" sz="2800" i="1" dirty="0">
                <a:solidFill>
                  <a:schemeClr val="tx1"/>
                </a:solidFill>
              </a:rPr>
              <a:t>	</a:t>
            </a:r>
            <a:r>
              <a:rPr lang="en-US" sz="2800" dirty="0">
                <a:solidFill>
                  <a:schemeClr val="tx1"/>
                </a:solidFill>
              </a:rPr>
              <a:t>	</a:t>
            </a:r>
            <a:br>
              <a:rPr lang="en-US" sz="2800" dirty="0">
                <a:solidFill>
                  <a:schemeClr val="tx1"/>
                </a:solidFill>
              </a:rPr>
            </a:br>
            <a:r>
              <a:rPr lang="en-US" sz="2800" dirty="0">
                <a:solidFill>
                  <a:schemeClr val="tx1"/>
                </a:solidFill>
              </a:rPr>
              <a:t>			</a:t>
            </a:r>
            <a:br>
              <a:rPr lang="en-US" sz="2800" dirty="0">
                <a:solidFill>
                  <a:schemeClr val="tx1"/>
                </a:solidFill>
              </a:rPr>
            </a:br>
            <a:endParaRPr lang="en-US" sz="2800" dirty="0">
              <a:solidFill>
                <a:schemeClr val="tx1"/>
              </a:solidFill>
            </a:endParaRPr>
          </a:p>
        </p:txBody>
      </p:sp>
      <p:sp>
        <p:nvSpPr>
          <p:cNvPr id="5" name="TextBox 4">
            <a:extLst>
              <a:ext uri="{FF2B5EF4-FFF2-40B4-BE49-F238E27FC236}">
                <a16:creationId xmlns:a16="http://schemas.microsoft.com/office/drawing/2014/main" id="{A8532ECD-7271-764E-9DE0-07A07F60B939}"/>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sp>
        <p:nvSpPr>
          <p:cNvPr id="8" name="Title 1">
            <a:extLst>
              <a:ext uri="{FF2B5EF4-FFF2-40B4-BE49-F238E27FC236}">
                <a16:creationId xmlns:a16="http://schemas.microsoft.com/office/drawing/2014/main" id="{C6CA9D62-D448-A342-B712-D8CC9660E190}"/>
              </a:ext>
            </a:extLst>
          </p:cNvPr>
          <p:cNvSpPr txBox="1">
            <a:spLocks/>
          </p:cNvSpPr>
          <p:nvPr/>
        </p:nvSpPr>
        <p:spPr>
          <a:xfrm>
            <a:off x="658367" y="63671"/>
            <a:ext cx="5541265" cy="53983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a:solidFill>
                  <a:schemeClr val="accent1">
                    <a:lumMod val="50000"/>
                  </a:schemeClr>
                </a:solidFill>
              </a:rPr>
              <a:t>Association of Ohio Pedologists</a:t>
            </a:r>
            <a:endParaRPr lang="en-US" sz="2800" b="1" dirty="0">
              <a:solidFill>
                <a:schemeClr val="accent1">
                  <a:lumMod val="50000"/>
                </a:schemeClr>
              </a:solidFill>
            </a:endParaRPr>
          </a:p>
        </p:txBody>
      </p:sp>
      <p:pic>
        <p:nvPicPr>
          <p:cNvPr id="4" name="Picture 3">
            <a:extLst>
              <a:ext uri="{FF2B5EF4-FFF2-40B4-BE49-F238E27FC236}">
                <a16:creationId xmlns:a16="http://schemas.microsoft.com/office/drawing/2014/main" id="{D73EFB24-D3EA-3A42-8DB0-D00EDE24EB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1835" y="4031248"/>
            <a:ext cx="3573929" cy="2680447"/>
          </a:xfrm>
          <a:prstGeom prst="rect">
            <a:avLst/>
          </a:prstGeom>
        </p:spPr>
      </p:pic>
      <p:pic>
        <p:nvPicPr>
          <p:cNvPr id="2" name="Audio 1">
            <a:hlinkClick r:id="" action="ppaction://media"/>
            <a:extLst>
              <a:ext uri="{FF2B5EF4-FFF2-40B4-BE49-F238E27FC236}">
                <a16:creationId xmlns:a16="http://schemas.microsoft.com/office/drawing/2014/main" id="{060CA76E-8974-8642-9E70-7EF5D080C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73500613"/>
      </p:ext>
    </p:extLst>
  </p:cSld>
  <p:clrMapOvr>
    <a:masterClrMapping/>
  </p:clrMapOvr>
  <mc:AlternateContent xmlns:mc="http://schemas.openxmlformats.org/markup-compatibility/2006" xmlns:p14="http://schemas.microsoft.com/office/powerpoint/2010/main">
    <mc:Choice Requires="p14">
      <p:transition spd="slow" p14:dur="2000" advTm="5275"/>
    </mc:Choice>
    <mc:Fallback xmlns="">
      <p:transition spd="slow" advTm="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192461" y="603505"/>
            <a:ext cx="11737602" cy="4850622"/>
          </a:xfrm>
        </p:spPr>
        <p:txBody>
          <a:bodyPr>
            <a:noAutofit/>
          </a:bodyPr>
          <a:lstStyle/>
          <a:p>
            <a:pPr algn="l"/>
            <a:r>
              <a:rPr lang="en-US" sz="2800" b="1" dirty="0">
                <a:solidFill>
                  <a:schemeClr val="tx1"/>
                </a:solidFill>
              </a:rPr>
              <a:t>The purpose of AOP:</a:t>
            </a:r>
          </a:p>
          <a:p>
            <a:pPr algn="l"/>
            <a:r>
              <a:rPr lang="en-US" sz="2800" b="1" i="1" dirty="0">
                <a:solidFill>
                  <a:schemeClr val="accent2">
                    <a:lumMod val="50000"/>
                  </a:schemeClr>
                </a:solidFill>
              </a:rPr>
              <a:t>Technically strengthens </a:t>
            </a:r>
            <a:r>
              <a:rPr lang="en-US" sz="2800" i="1" dirty="0">
                <a:solidFill>
                  <a:schemeClr val="tx1"/>
                </a:solidFill>
              </a:rPr>
              <a:t>it’s members through </a:t>
            </a:r>
            <a:r>
              <a:rPr lang="en-US" sz="2800" b="1" i="1" dirty="0">
                <a:solidFill>
                  <a:schemeClr val="accent2">
                    <a:lumMod val="50000"/>
                  </a:schemeClr>
                </a:solidFill>
              </a:rPr>
              <a:t>continuing education.</a:t>
            </a:r>
            <a:br>
              <a:rPr lang="en-US" sz="2800" b="1" i="1" dirty="0">
                <a:solidFill>
                  <a:schemeClr val="accent2">
                    <a:lumMod val="50000"/>
                  </a:schemeClr>
                </a:solidFill>
              </a:rPr>
            </a:br>
            <a:r>
              <a:rPr lang="en-US" sz="2800" b="1" i="1" dirty="0">
                <a:solidFill>
                  <a:schemeClr val="accent2">
                    <a:lumMod val="50000"/>
                  </a:schemeClr>
                </a:solidFill>
              </a:rPr>
              <a:t>Sets professional conduct </a:t>
            </a:r>
            <a:r>
              <a:rPr lang="en-US" sz="2800" i="1" dirty="0">
                <a:solidFill>
                  <a:schemeClr val="tx1"/>
                </a:solidFill>
              </a:rPr>
              <a:t>for members.</a:t>
            </a:r>
            <a:br>
              <a:rPr lang="en-US" sz="2800" i="1" dirty="0">
                <a:solidFill>
                  <a:schemeClr val="tx1"/>
                </a:solidFill>
              </a:rPr>
            </a:br>
            <a:r>
              <a:rPr lang="en-US" sz="2800" b="1" i="1" dirty="0">
                <a:solidFill>
                  <a:schemeClr val="accent2">
                    <a:lumMod val="50000"/>
                  </a:schemeClr>
                </a:solidFill>
              </a:rPr>
              <a:t>Promotes recognition </a:t>
            </a:r>
            <a:r>
              <a:rPr lang="en-US" sz="2800" i="1" dirty="0">
                <a:solidFill>
                  <a:schemeClr val="tx1"/>
                </a:solidFill>
              </a:rPr>
              <a:t>of the profession.</a:t>
            </a:r>
            <a:br>
              <a:rPr lang="en-US" sz="2800" i="1" dirty="0">
                <a:solidFill>
                  <a:schemeClr val="tx1"/>
                </a:solidFill>
              </a:rPr>
            </a:br>
            <a:r>
              <a:rPr lang="en-US" sz="2800" i="1" dirty="0">
                <a:solidFill>
                  <a:schemeClr val="tx1"/>
                </a:solidFill>
              </a:rPr>
              <a:t>Determines and </a:t>
            </a:r>
            <a:r>
              <a:rPr lang="en-US" sz="2800" b="1" i="1" dirty="0">
                <a:solidFill>
                  <a:schemeClr val="accent2">
                    <a:lumMod val="50000"/>
                  </a:schemeClr>
                </a:solidFill>
              </a:rPr>
              <a:t>sets position statements on issues </a:t>
            </a:r>
            <a:r>
              <a:rPr lang="en-US" sz="2800" i="1" dirty="0">
                <a:solidFill>
                  <a:schemeClr val="tx1"/>
                </a:solidFill>
              </a:rPr>
              <a:t>for the field.</a:t>
            </a:r>
            <a:br>
              <a:rPr lang="en-US" sz="2800" i="1" dirty="0">
                <a:solidFill>
                  <a:schemeClr val="tx1"/>
                </a:solidFill>
              </a:rPr>
            </a:br>
            <a:br>
              <a:rPr lang="en-US" sz="2800" i="1" dirty="0">
                <a:solidFill>
                  <a:schemeClr val="tx1"/>
                </a:solidFill>
              </a:rPr>
            </a:br>
            <a:br>
              <a:rPr lang="en-US" sz="2800" i="1" dirty="0">
                <a:solidFill>
                  <a:schemeClr val="tx1"/>
                </a:solidFill>
              </a:rPr>
            </a:br>
            <a:r>
              <a:rPr lang="en-US" sz="2800" i="1" dirty="0">
                <a:solidFill>
                  <a:schemeClr val="tx1"/>
                </a:solidFill>
              </a:rPr>
              <a:t>	</a:t>
            </a:r>
            <a:r>
              <a:rPr lang="en-US" sz="2800" dirty="0">
                <a:solidFill>
                  <a:schemeClr val="tx1"/>
                </a:solidFill>
              </a:rPr>
              <a:t>	</a:t>
            </a:r>
            <a:br>
              <a:rPr lang="en-US" sz="2800" dirty="0">
                <a:solidFill>
                  <a:schemeClr val="tx1"/>
                </a:solidFill>
              </a:rPr>
            </a:br>
            <a:r>
              <a:rPr lang="en-US" sz="2800" dirty="0">
                <a:solidFill>
                  <a:schemeClr val="tx1"/>
                </a:solidFill>
              </a:rPr>
              <a:t>			</a:t>
            </a:r>
            <a:br>
              <a:rPr lang="en-US" sz="2800" dirty="0">
                <a:solidFill>
                  <a:schemeClr val="tx1"/>
                </a:solidFill>
              </a:rPr>
            </a:br>
            <a:endParaRPr lang="en-US" sz="2800" dirty="0">
              <a:solidFill>
                <a:schemeClr val="tx1"/>
              </a:solidFill>
            </a:endParaRPr>
          </a:p>
        </p:txBody>
      </p:sp>
      <p:sp>
        <p:nvSpPr>
          <p:cNvPr id="5" name="TextBox 4">
            <a:extLst>
              <a:ext uri="{FF2B5EF4-FFF2-40B4-BE49-F238E27FC236}">
                <a16:creationId xmlns:a16="http://schemas.microsoft.com/office/drawing/2014/main" id="{A8532ECD-7271-764E-9DE0-07A07F60B939}"/>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sp>
        <p:nvSpPr>
          <p:cNvPr id="8" name="Title 1">
            <a:extLst>
              <a:ext uri="{FF2B5EF4-FFF2-40B4-BE49-F238E27FC236}">
                <a16:creationId xmlns:a16="http://schemas.microsoft.com/office/drawing/2014/main" id="{C6CA9D62-D448-A342-B712-D8CC9660E190}"/>
              </a:ext>
            </a:extLst>
          </p:cNvPr>
          <p:cNvSpPr txBox="1">
            <a:spLocks/>
          </p:cNvSpPr>
          <p:nvPr/>
        </p:nvSpPr>
        <p:spPr>
          <a:xfrm>
            <a:off x="658367" y="63671"/>
            <a:ext cx="5541265" cy="53983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a:solidFill>
                  <a:schemeClr val="accent1">
                    <a:lumMod val="50000"/>
                  </a:schemeClr>
                </a:solidFill>
              </a:rPr>
              <a:t>Association of Ohio Pedologists</a:t>
            </a:r>
            <a:endParaRPr lang="en-US" sz="2800" b="1" dirty="0">
              <a:solidFill>
                <a:schemeClr val="accent1">
                  <a:lumMod val="50000"/>
                </a:schemeClr>
              </a:solidFill>
            </a:endParaRPr>
          </a:p>
        </p:txBody>
      </p:sp>
      <p:pic>
        <p:nvPicPr>
          <p:cNvPr id="11" name="Picture 10">
            <a:extLst>
              <a:ext uri="{FF2B5EF4-FFF2-40B4-BE49-F238E27FC236}">
                <a16:creationId xmlns:a16="http://schemas.microsoft.com/office/drawing/2014/main" id="{3B7F8D47-A01C-554F-8F94-BF1C1C5CD5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103" y="3045130"/>
            <a:ext cx="3251541" cy="3666565"/>
          </a:xfrm>
          <a:prstGeom prst="rect">
            <a:avLst/>
          </a:prstGeom>
        </p:spPr>
      </p:pic>
      <p:pic>
        <p:nvPicPr>
          <p:cNvPr id="2" name="Audio 1">
            <a:hlinkClick r:id="" action="ppaction://media"/>
            <a:extLst>
              <a:ext uri="{FF2B5EF4-FFF2-40B4-BE49-F238E27FC236}">
                <a16:creationId xmlns:a16="http://schemas.microsoft.com/office/drawing/2014/main" id="{E1CC5FCA-387F-3B45-AD31-C8AB008E35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40106238"/>
      </p:ext>
    </p:extLst>
  </p:cSld>
  <p:clrMapOvr>
    <a:masterClrMapping/>
  </p:clrMapOvr>
  <mc:AlternateContent xmlns:mc="http://schemas.openxmlformats.org/markup-compatibility/2006" xmlns:p14="http://schemas.microsoft.com/office/powerpoint/2010/main">
    <mc:Choice Requires="p14">
      <p:transition spd="slow" p14:dur="2000" advTm="5533"/>
    </mc:Choice>
    <mc:Fallback xmlns="">
      <p:transition spd="slow" advTm="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pic>
        <p:nvPicPr>
          <p:cNvPr id="6" name="Picture 5">
            <a:extLst>
              <a:ext uri="{FF2B5EF4-FFF2-40B4-BE49-F238E27FC236}">
                <a16:creationId xmlns:a16="http://schemas.microsoft.com/office/drawing/2014/main" id="{21CFFE81-D95C-C248-9E39-A0D07239A4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598" y="3883046"/>
            <a:ext cx="5830835" cy="2828649"/>
          </a:xfrm>
          <a:prstGeom prst="rect">
            <a:avLst/>
          </a:prstGeom>
        </p:spPr>
      </p:pic>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858907" y="625121"/>
            <a:ext cx="8833104" cy="2812567"/>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b="1" dirty="0">
                <a:solidFill>
                  <a:schemeClr val="accent2">
                    <a:lumMod val="50000"/>
                  </a:schemeClr>
                </a:solidFill>
              </a:rPr>
              <a:t>Identify natural units </a:t>
            </a:r>
            <a:r>
              <a:rPr lang="en-US" sz="2800" dirty="0">
                <a:solidFill>
                  <a:schemeClr val="tx1"/>
                </a:solidFill>
              </a:rPr>
              <a:t>on the landscape,</a:t>
            </a:r>
            <a:br>
              <a:rPr lang="en-US" sz="2800" dirty="0">
                <a:solidFill>
                  <a:schemeClr val="tx1"/>
                </a:solidFill>
              </a:rPr>
            </a:br>
            <a:r>
              <a:rPr lang="en-US" sz="2800" b="1" dirty="0">
                <a:solidFill>
                  <a:schemeClr val="accent2">
                    <a:lumMod val="50000"/>
                  </a:schemeClr>
                </a:solidFill>
              </a:rPr>
              <a:t>Differentiate soil types </a:t>
            </a:r>
            <a:r>
              <a:rPr lang="en-US" sz="2800" dirty="0">
                <a:solidFill>
                  <a:schemeClr val="tx1"/>
                </a:solidFill>
              </a:rPr>
              <a:t>and document their location,</a:t>
            </a:r>
            <a:br>
              <a:rPr lang="en-US" sz="2800" dirty="0">
                <a:solidFill>
                  <a:schemeClr val="tx1"/>
                </a:solidFill>
              </a:rPr>
            </a:br>
            <a:r>
              <a:rPr lang="en-US" sz="2800" dirty="0">
                <a:solidFill>
                  <a:schemeClr val="tx1"/>
                </a:solidFill>
              </a:rPr>
              <a:t>Describe </a:t>
            </a:r>
            <a:r>
              <a:rPr lang="en-US" sz="2800" b="1" dirty="0">
                <a:solidFill>
                  <a:schemeClr val="accent2">
                    <a:lumMod val="50000"/>
                  </a:schemeClr>
                </a:solidFill>
              </a:rPr>
              <a:t>soil characteristics </a:t>
            </a:r>
            <a:r>
              <a:rPr lang="en-US" sz="2800" dirty="0">
                <a:solidFill>
                  <a:schemeClr val="tx1"/>
                </a:solidFill>
              </a:rPr>
              <a:t>and </a:t>
            </a:r>
            <a:r>
              <a:rPr lang="en-US" sz="2800" b="1" dirty="0">
                <a:solidFill>
                  <a:schemeClr val="accent2">
                    <a:lumMod val="50000"/>
                  </a:schemeClr>
                </a:solidFill>
              </a:rPr>
              <a:t>properties</a:t>
            </a:r>
            <a:r>
              <a:rPr lang="en-US" sz="2800" dirty="0">
                <a:solidFill>
                  <a:schemeClr val="tx1"/>
                </a:solidFill>
              </a:rPr>
              <a:t>,</a:t>
            </a:r>
            <a:br>
              <a:rPr lang="en-US" sz="2800" dirty="0">
                <a:solidFill>
                  <a:schemeClr val="tx1"/>
                </a:solidFill>
              </a:rPr>
            </a:br>
            <a:r>
              <a:rPr lang="en-US" sz="2800" dirty="0">
                <a:solidFill>
                  <a:schemeClr val="tx1"/>
                </a:solidFill>
              </a:rPr>
              <a:t>Recognize soil </a:t>
            </a:r>
            <a:r>
              <a:rPr lang="en-US" sz="2800" b="1" dirty="0">
                <a:solidFill>
                  <a:schemeClr val="accent2">
                    <a:lumMod val="50000"/>
                  </a:schemeClr>
                </a:solidFill>
              </a:rPr>
              <a:t>limitations for land uses</a:t>
            </a:r>
            <a:r>
              <a:rPr lang="en-US" sz="2800" dirty="0">
                <a:solidFill>
                  <a:schemeClr val="tx1"/>
                </a:solidFill>
              </a:rPr>
              <a:t>, and</a:t>
            </a:r>
            <a:br>
              <a:rPr lang="en-US" sz="2800" dirty="0">
                <a:solidFill>
                  <a:schemeClr val="tx1"/>
                </a:solidFill>
              </a:rPr>
            </a:br>
            <a:r>
              <a:rPr lang="en-US" sz="2800" dirty="0">
                <a:solidFill>
                  <a:schemeClr val="tx1"/>
                </a:solidFill>
              </a:rPr>
              <a:t>Promote </a:t>
            </a:r>
            <a:r>
              <a:rPr lang="en-US" sz="2800" b="1" dirty="0">
                <a:solidFill>
                  <a:schemeClr val="accent2">
                    <a:lumMod val="50000"/>
                  </a:schemeClr>
                </a:solidFill>
              </a:rPr>
              <a:t>wise utilization of the land</a:t>
            </a:r>
            <a:r>
              <a:rPr lang="en-US" sz="2800" dirty="0">
                <a:solidFill>
                  <a:schemeClr val="tx1"/>
                </a:solidFill>
              </a:rPr>
              <a:t>.</a:t>
            </a:r>
          </a:p>
        </p:txBody>
      </p:sp>
      <p:pic>
        <p:nvPicPr>
          <p:cNvPr id="7" name="Picture 6">
            <a:extLst>
              <a:ext uri="{FF2B5EF4-FFF2-40B4-BE49-F238E27FC236}">
                <a16:creationId xmlns:a16="http://schemas.microsoft.com/office/drawing/2014/main" id="{970A7759-DE58-4F44-9BAB-5B40BA5F08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29145" y="2184499"/>
            <a:ext cx="3074275" cy="4100581"/>
          </a:xfrm>
          <a:prstGeom prst="rect">
            <a:avLst/>
          </a:prstGeom>
        </p:spPr>
      </p:pic>
      <p:pic>
        <p:nvPicPr>
          <p:cNvPr id="8" name="Picture 7">
            <a:extLst>
              <a:ext uri="{FF2B5EF4-FFF2-40B4-BE49-F238E27FC236}">
                <a16:creationId xmlns:a16="http://schemas.microsoft.com/office/drawing/2014/main" id="{B05F29CC-2151-6E4F-B25E-05523AD3EC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76432" y="3269576"/>
            <a:ext cx="2691317" cy="3588423"/>
          </a:xfrm>
          <a:prstGeom prst="rect">
            <a:avLst/>
          </a:prstGeom>
        </p:spPr>
      </p:pic>
      <p:pic>
        <p:nvPicPr>
          <p:cNvPr id="5" name="Audio 4">
            <a:hlinkClick r:id="" action="ppaction://media"/>
            <a:extLst>
              <a:ext uri="{FF2B5EF4-FFF2-40B4-BE49-F238E27FC236}">
                <a16:creationId xmlns:a16="http://schemas.microsoft.com/office/drawing/2014/main" id="{7AA6344F-47D2-B44C-85A1-47D5A7B9EA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72267656"/>
      </p:ext>
    </p:extLst>
  </p:cSld>
  <p:clrMapOvr>
    <a:masterClrMapping/>
  </p:clrMapOvr>
  <mc:AlternateContent xmlns:mc="http://schemas.openxmlformats.org/markup-compatibility/2006" xmlns:p14="http://schemas.microsoft.com/office/powerpoint/2010/main">
    <mc:Choice Requires="p14">
      <p:transition spd="slow" p14:dur="2000" advTm="6408"/>
    </mc:Choice>
    <mc:Fallback xmlns="">
      <p:transition spd="slow" advTm="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658367" y="643595"/>
            <a:ext cx="11851400" cy="2639206"/>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b="1" dirty="0">
                <a:solidFill>
                  <a:schemeClr val="accent2">
                    <a:lumMod val="50000"/>
                  </a:schemeClr>
                </a:solidFill>
              </a:rPr>
              <a:t>Sample soils </a:t>
            </a:r>
            <a:r>
              <a:rPr lang="en-US" sz="2800" dirty="0">
                <a:solidFill>
                  <a:schemeClr val="tx1"/>
                </a:solidFill>
              </a:rPr>
              <a:t>in place, </a:t>
            </a:r>
            <a:r>
              <a:rPr lang="en-US" sz="2800" b="1" dirty="0">
                <a:solidFill>
                  <a:schemeClr val="accent2">
                    <a:lumMod val="50000"/>
                  </a:schemeClr>
                </a:solidFill>
              </a:rPr>
              <a:t>analyze</a:t>
            </a:r>
            <a:r>
              <a:rPr lang="en-US" sz="2800" b="1" dirty="0">
                <a:solidFill>
                  <a:schemeClr val="tx1"/>
                </a:solidFill>
              </a:rPr>
              <a:t> </a:t>
            </a:r>
            <a:r>
              <a:rPr lang="en-US" sz="2800" dirty="0">
                <a:solidFill>
                  <a:schemeClr val="tx1"/>
                </a:solidFill>
              </a:rPr>
              <a:t>soil types in the </a:t>
            </a:r>
            <a:r>
              <a:rPr lang="en-US" sz="2800" b="1" dirty="0">
                <a:solidFill>
                  <a:schemeClr val="accent2">
                    <a:lumMod val="50000"/>
                  </a:schemeClr>
                </a:solidFill>
              </a:rPr>
              <a:t>field</a:t>
            </a:r>
            <a:r>
              <a:rPr lang="en-US" sz="2800" dirty="0">
                <a:solidFill>
                  <a:schemeClr val="tx1"/>
                </a:solidFill>
              </a:rPr>
              <a:t> and in the </a:t>
            </a:r>
            <a:r>
              <a:rPr lang="en-US" sz="2800" b="1" dirty="0">
                <a:solidFill>
                  <a:schemeClr val="accent2">
                    <a:lumMod val="50000"/>
                  </a:schemeClr>
                </a:solidFill>
              </a:rPr>
              <a:t>laboratory </a:t>
            </a:r>
            <a:r>
              <a:rPr lang="en-US" sz="2800" dirty="0">
                <a:solidFill>
                  <a:schemeClr val="tx1"/>
                </a:solidFill>
              </a:rPr>
              <a:t>for </a:t>
            </a:r>
            <a:r>
              <a:rPr lang="en-US" sz="2800" b="1" dirty="0">
                <a:solidFill>
                  <a:schemeClr val="accent2">
                    <a:lumMod val="50000"/>
                  </a:schemeClr>
                </a:solidFill>
              </a:rPr>
              <a:t>properties</a:t>
            </a:r>
            <a:r>
              <a:rPr lang="en-US" sz="2800" b="1" dirty="0">
                <a:solidFill>
                  <a:schemeClr val="tx1"/>
                </a:solidFill>
              </a:rPr>
              <a:t> </a:t>
            </a:r>
            <a:r>
              <a:rPr lang="en-US" sz="2800" dirty="0">
                <a:solidFill>
                  <a:schemeClr val="tx1"/>
                </a:solidFill>
              </a:rPr>
              <a:t>such as texture, color, </a:t>
            </a:r>
            <a:r>
              <a:rPr lang="en-US" sz="2800" dirty="0" err="1">
                <a:solidFill>
                  <a:schemeClr val="tx1"/>
                </a:solidFill>
              </a:rPr>
              <a:t>horizonation</a:t>
            </a:r>
            <a:r>
              <a:rPr lang="en-US" sz="2800" dirty="0">
                <a:solidFill>
                  <a:schemeClr val="tx1"/>
                </a:solidFill>
              </a:rPr>
              <a:t>, </a:t>
            </a:r>
            <a:br>
              <a:rPr lang="en-US" sz="2800" dirty="0">
                <a:solidFill>
                  <a:schemeClr val="tx1"/>
                </a:solidFill>
              </a:rPr>
            </a:br>
            <a:r>
              <a:rPr lang="en-US" sz="2800" dirty="0">
                <a:solidFill>
                  <a:schemeClr val="tx1"/>
                </a:solidFill>
              </a:rPr>
              <a:t>parent material, wetness, depth to bedrock, chemistry, temperature, mineralogy, etc.</a:t>
            </a:r>
            <a:br>
              <a:rPr lang="en-US" sz="2800" dirty="0">
                <a:solidFill>
                  <a:schemeClr val="tx1"/>
                </a:solidFill>
              </a:rPr>
            </a:br>
            <a:r>
              <a:rPr lang="en-US" sz="2800" b="1" dirty="0">
                <a:solidFill>
                  <a:schemeClr val="accent2">
                    <a:lumMod val="50000"/>
                  </a:schemeClr>
                </a:solidFill>
              </a:rPr>
              <a:t>Construct</a:t>
            </a:r>
            <a:r>
              <a:rPr lang="en-US" sz="2800" dirty="0">
                <a:solidFill>
                  <a:schemeClr val="tx1"/>
                </a:solidFill>
              </a:rPr>
              <a:t> and </a:t>
            </a:r>
            <a:r>
              <a:rPr lang="en-US" sz="2800" b="1" dirty="0">
                <a:solidFill>
                  <a:schemeClr val="accent2">
                    <a:lumMod val="50000"/>
                  </a:schemeClr>
                </a:solidFill>
              </a:rPr>
              <a:t>interpret</a:t>
            </a:r>
            <a:r>
              <a:rPr lang="en-US" sz="2800" dirty="0">
                <a:solidFill>
                  <a:schemeClr val="tx1"/>
                </a:solidFill>
              </a:rPr>
              <a:t> manual and digital </a:t>
            </a:r>
            <a:r>
              <a:rPr lang="en-US" sz="2800" b="1" dirty="0">
                <a:solidFill>
                  <a:schemeClr val="accent2">
                    <a:lumMod val="50000"/>
                  </a:schemeClr>
                </a:solidFill>
              </a:rPr>
              <a:t>maps</a:t>
            </a:r>
            <a:r>
              <a:rPr lang="en-US" sz="2800" dirty="0">
                <a:solidFill>
                  <a:schemeClr val="tx1"/>
                </a:solidFill>
              </a:rPr>
              <a:t>. </a:t>
            </a:r>
          </a:p>
        </p:txBody>
      </p:sp>
      <p:pic>
        <p:nvPicPr>
          <p:cNvPr id="13" name="Picture 12">
            <a:extLst>
              <a:ext uri="{FF2B5EF4-FFF2-40B4-BE49-F238E27FC236}">
                <a16:creationId xmlns:a16="http://schemas.microsoft.com/office/drawing/2014/main" id="{6D620725-0077-B147-B544-4BBE619EDF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906" y="3716363"/>
            <a:ext cx="4357638" cy="2794262"/>
          </a:xfrm>
          <a:prstGeom prst="rect">
            <a:avLst/>
          </a:prstGeom>
        </p:spPr>
      </p:pic>
      <p:pic>
        <p:nvPicPr>
          <p:cNvPr id="15" name="Picture 14">
            <a:extLst>
              <a:ext uri="{FF2B5EF4-FFF2-40B4-BE49-F238E27FC236}">
                <a16:creationId xmlns:a16="http://schemas.microsoft.com/office/drawing/2014/main" id="{39032C1A-7A31-4649-AEF6-2316A758FF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51906" y="3307561"/>
            <a:ext cx="3778157" cy="2833618"/>
          </a:xfrm>
          <a:prstGeom prst="rect">
            <a:avLst/>
          </a:prstGeom>
        </p:spPr>
      </p:pic>
      <p:pic>
        <p:nvPicPr>
          <p:cNvPr id="19" name="Picture 18">
            <a:extLst>
              <a:ext uri="{FF2B5EF4-FFF2-40B4-BE49-F238E27FC236}">
                <a16:creationId xmlns:a16="http://schemas.microsoft.com/office/drawing/2014/main" id="{11EA55F9-DC8B-7446-8A47-0D4C2D23F8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6216" y="3307561"/>
            <a:ext cx="2071017" cy="3489011"/>
          </a:xfrm>
          <a:prstGeom prst="rect">
            <a:avLst/>
          </a:prstGeom>
        </p:spPr>
      </p:pic>
      <p:pic>
        <p:nvPicPr>
          <p:cNvPr id="5" name="Audio 4">
            <a:hlinkClick r:id="" action="ppaction://media"/>
            <a:extLst>
              <a:ext uri="{FF2B5EF4-FFF2-40B4-BE49-F238E27FC236}">
                <a16:creationId xmlns:a16="http://schemas.microsoft.com/office/drawing/2014/main" id="{DCEB5007-D46E-7C45-8330-34516BF25D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99396649"/>
      </p:ext>
    </p:extLst>
  </p:cSld>
  <p:clrMapOvr>
    <a:masterClrMapping/>
  </p:clrMapOvr>
  <mc:AlternateContent xmlns:mc="http://schemas.openxmlformats.org/markup-compatibility/2006" xmlns:p14="http://schemas.microsoft.com/office/powerpoint/2010/main">
    <mc:Choice Requires="p14">
      <p:transition spd="slow" p14:dur="2000" advTm="6852"/>
    </mc:Choice>
    <mc:Fallback xmlns="">
      <p:transition spd="slow" advTm="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723221" y="587900"/>
            <a:ext cx="9837683" cy="2164082"/>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b="1" dirty="0">
                <a:solidFill>
                  <a:schemeClr val="accent2">
                    <a:lumMod val="50000"/>
                  </a:schemeClr>
                </a:solidFill>
              </a:rPr>
              <a:t>Describe</a:t>
            </a:r>
            <a:r>
              <a:rPr lang="en-US" sz="2800" b="1" dirty="0">
                <a:solidFill>
                  <a:schemeClr val="tx1"/>
                </a:solidFill>
              </a:rPr>
              <a:t> </a:t>
            </a:r>
            <a:r>
              <a:rPr lang="en-US" sz="2800" dirty="0">
                <a:solidFill>
                  <a:schemeClr val="tx1"/>
                </a:solidFill>
              </a:rPr>
              <a:t>the</a:t>
            </a:r>
            <a:r>
              <a:rPr lang="en-US" sz="2800" b="1" dirty="0">
                <a:solidFill>
                  <a:schemeClr val="tx1"/>
                </a:solidFill>
              </a:rPr>
              <a:t> </a:t>
            </a:r>
            <a:r>
              <a:rPr lang="en-US" sz="2800" b="1" dirty="0">
                <a:solidFill>
                  <a:schemeClr val="accent2">
                    <a:lumMod val="50000"/>
                  </a:schemeClr>
                </a:solidFill>
              </a:rPr>
              <a:t>suitability</a:t>
            </a:r>
            <a:r>
              <a:rPr lang="en-US" sz="2800" b="1" dirty="0">
                <a:solidFill>
                  <a:schemeClr val="tx1"/>
                </a:solidFill>
              </a:rPr>
              <a:t> </a:t>
            </a:r>
            <a:r>
              <a:rPr lang="en-US" sz="2800" dirty="0">
                <a:solidFill>
                  <a:schemeClr val="tx1"/>
                </a:solidFill>
              </a:rPr>
              <a:t>of the soil for various land uses:</a:t>
            </a:r>
            <a:br>
              <a:rPr lang="en-US" sz="2800" dirty="0">
                <a:solidFill>
                  <a:schemeClr val="tx1"/>
                </a:solidFill>
              </a:rPr>
            </a:br>
            <a:r>
              <a:rPr lang="en-US" sz="2800" dirty="0">
                <a:solidFill>
                  <a:schemeClr val="tx1"/>
                </a:solidFill>
              </a:rPr>
              <a:t>on-site sewage treatment systems, dwellings, </a:t>
            </a:r>
            <a:br>
              <a:rPr lang="en-US" sz="2800" dirty="0">
                <a:solidFill>
                  <a:schemeClr val="tx1"/>
                </a:solidFill>
              </a:rPr>
            </a:br>
            <a:r>
              <a:rPr lang="en-US" sz="2800" dirty="0">
                <a:solidFill>
                  <a:schemeClr val="tx1"/>
                </a:solidFill>
              </a:rPr>
              <a:t>roads, farming, recreational areas, etc.</a:t>
            </a:r>
          </a:p>
        </p:txBody>
      </p:sp>
      <p:pic>
        <p:nvPicPr>
          <p:cNvPr id="16" name="Picture 15">
            <a:extLst>
              <a:ext uri="{FF2B5EF4-FFF2-40B4-BE49-F238E27FC236}">
                <a16:creationId xmlns:a16="http://schemas.microsoft.com/office/drawing/2014/main" id="{06E1A96F-5763-E347-9E39-A20B442527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95857" y="3716941"/>
            <a:ext cx="4196143" cy="2499830"/>
          </a:xfrm>
          <a:prstGeom prst="rect">
            <a:avLst/>
          </a:prstGeom>
        </p:spPr>
      </p:pic>
      <p:pic>
        <p:nvPicPr>
          <p:cNvPr id="10" name="Picture 9">
            <a:extLst>
              <a:ext uri="{FF2B5EF4-FFF2-40B4-BE49-F238E27FC236}">
                <a16:creationId xmlns:a16="http://schemas.microsoft.com/office/drawing/2014/main" id="{F24BBF22-3B94-2F40-BFDF-B82D07915D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4212" y="333588"/>
            <a:ext cx="1690013" cy="3153822"/>
          </a:xfrm>
          <a:prstGeom prst="rect">
            <a:avLst/>
          </a:prstGeom>
        </p:spPr>
      </p:pic>
      <p:pic>
        <p:nvPicPr>
          <p:cNvPr id="14" name="Picture 13">
            <a:extLst>
              <a:ext uri="{FF2B5EF4-FFF2-40B4-BE49-F238E27FC236}">
                <a16:creationId xmlns:a16="http://schemas.microsoft.com/office/drawing/2014/main" id="{8363EA9F-5682-B441-8876-7C2E3183C1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2409" y="2370635"/>
            <a:ext cx="3749920" cy="2811797"/>
          </a:xfrm>
          <a:prstGeom prst="rect">
            <a:avLst/>
          </a:prstGeom>
        </p:spPr>
      </p:pic>
      <p:pic>
        <p:nvPicPr>
          <p:cNvPr id="18" name="Picture 17">
            <a:extLst>
              <a:ext uri="{FF2B5EF4-FFF2-40B4-BE49-F238E27FC236}">
                <a16:creationId xmlns:a16="http://schemas.microsoft.com/office/drawing/2014/main" id="{57DD9A06-3E03-2448-B804-E50A3E8B546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79796" y="4126150"/>
            <a:ext cx="3447393" cy="2585545"/>
          </a:xfrm>
          <a:prstGeom prst="rect">
            <a:avLst/>
          </a:prstGeom>
        </p:spPr>
      </p:pic>
      <p:pic>
        <p:nvPicPr>
          <p:cNvPr id="12" name="Picture 11">
            <a:extLst>
              <a:ext uri="{FF2B5EF4-FFF2-40B4-BE49-F238E27FC236}">
                <a16:creationId xmlns:a16="http://schemas.microsoft.com/office/drawing/2014/main" id="{9522A8EF-FBCE-9A43-92F1-D6D84FAD88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15497" y="2664011"/>
            <a:ext cx="2758764" cy="3678352"/>
          </a:xfrm>
          <a:prstGeom prst="rect">
            <a:avLst/>
          </a:prstGeom>
        </p:spPr>
      </p:pic>
      <p:pic>
        <p:nvPicPr>
          <p:cNvPr id="5" name="Audio 4">
            <a:hlinkClick r:id="" action="ppaction://media"/>
            <a:extLst>
              <a:ext uri="{FF2B5EF4-FFF2-40B4-BE49-F238E27FC236}">
                <a16:creationId xmlns:a16="http://schemas.microsoft.com/office/drawing/2014/main" id="{DF2F1386-E5BB-C14F-97C4-CD90B16AB9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6174146"/>
      </p:ext>
    </p:extLst>
  </p:cSld>
  <p:clrMapOvr>
    <a:masterClrMapping/>
  </p:clrMapOvr>
  <mc:AlternateContent xmlns:mc="http://schemas.openxmlformats.org/markup-compatibility/2006" xmlns:p14="http://schemas.microsoft.com/office/powerpoint/2010/main">
    <mc:Choice Requires="p14">
      <p:transition spd="slow" p14:dur="2000" advTm="5818"/>
    </mc:Choice>
    <mc:Fallback xmlns="">
      <p:transition spd="slow" advTm="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699249" y="603506"/>
            <a:ext cx="9797185" cy="2838942"/>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dirty="0">
                <a:solidFill>
                  <a:schemeClr val="tx1"/>
                </a:solidFill>
              </a:rPr>
              <a:t>Support</a:t>
            </a:r>
            <a:r>
              <a:rPr lang="en-US" sz="2800" b="1" dirty="0">
                <a:solidFill>
                  <a:schemeClr val="tx1"/>
                </a:solidFill>
              </a:rPr>
              <a:t> </a:t>
            </a:r>
            <a:r>
              <a:rPr lang="en-US" sz="2800" b="1" dirty="0">
                <a:solidFill>
                  <a:schemeClr val="accent2">
                    <a:lumMod val="50000"/>
                  </a:schemeClr>
                </a:solidFill>
              </a:rPr>
              <a:t>soil erosion control</a:t>
            </a:r>
            <a:r>
              <a:rPr lang="en-US" sz="2800" b="1" dirty="0">
                <a:solidFill>
                  <a:schemeClr val="tx1"/>
                </a:solidFill>
              </a:rPr>
              <a:t>, </a:t>
            </a:r>
            <a:r>
              <a:rPr lang="en-US" sz="2800" b="1" dirty="0">
                <a:solidFill>
                  <a:schemeClr val="accent2">
                    <a:lumMod val="50000"/>
                  </a:schemeClr>
                </a:solidFill>
              </a:rPr>
              <a:t>soil quality/health improvement</a:t>
            </a:r>
            <a:r>
              <a:rPr lang="en-US" sz="2800" dirty="0">
                <a:solidFill>
                  <a:schemeClr val="tx1"/>
                </a:solidFill>
              </a:rPr>
              <a:t>, and </a:t>
            </a:r>
            <a:r>
              <a:rPr lang="en-US" sz="2800" b="1" dirty="0">
                <a:solidFill>
                  <a:schemeClr val="accent2">
                    <a:lumMod val="50000"/>
                  </a:schemeClr>
                </a:solidFill>
              </a:rPr>
              <a:t>management practice</a:t>
            </a:r>
            <a:r>
              <a:rPr lang="en-US" sz="2800" b="1" dirty="0">
                <a:solidFill>
                  <a:schemeClr val="tx1"/>
                </a:solidFill>
              </a:rPr>
              <a:t>s</a:t>
            </a:r>
            <a:r>
              <a:rPr lang="en-US" sz="2800" dirty="0">
                <a:solidFill>
                  <a:schemeClr val="tx1"/>
                </a:solidFill>
              </a:rPr>
              <a:t> which are essential for </a:t>
            </a:r>
            <a:r>
              <a:rPr lang="en-US" sz="2800" b="1" dirty="0">
                <a:solidFill>
                  <a:schemeClr val="accent2">
                    <a:lumMod val="50000"/>
                  </a:schemeClr>
                </a:solidFill>
              </a:rPr>
              <a:t>maintaining Ohio’s economy</a:t>
            </a:r>
            <a:r>
              <a:rPr lang="en-US" sz="2800" dirty="0">
                <a:solidFill>
                  <a:schemeClr val="tx1"/>
                </a:solidFill>
              </a:rPr>
              <a:t>. </a:t>
            </a:r>
            <a:br>
              <a:rPr lang="en-US" sz="2800" dirty="0">
                <a:solidFill>
                  <a:schemeClr val="tx1"/>
                </a:solidFill>
              </a:rPr>
            </a:br>
            <a:r>
              <a:rPr lang="en-US" sz="2800" b="1" dirty="0">
                <a:solidFill>
                  <a:schemeClr val="accent2">
                    <a:lumMod val="50000"/>
                  </a:schemeClr>
                </a:solidFill>
              </a:rPr>
              <a:t>Assist</a:t>
            </a:r>
            <a:r>
              <a:rPr lang="en-US" sz="2800" dirty="0">
                <a:solidFill>
                  <a:schemeClr val="tx1"/>
                </a:solidFill>
              </a:rPr>
              <a:t> in </a:t>
            </a:r>
            <a:r>
              <a:rPr lang="en-US" sz="2800" b="1" dirty="0">
                <a:solidFill>
                  <a:schemeClr val="accent2">
                    <a:lumMod val="50000"/>
                  </a:schemeClr>
                </a:solidFill>
              </a:rPr>
              <a:t>food security</a:t>
            </a:r>
            <a:r>
              <a:rPr lang="en-US" sz="2800" dirty="0">
                <a:solidFill>
                  <a:schemeClr val="tx1"/>
                </a:solidFill>
              </a:rPr>
              <a:t>. </a:t>
            </a:r>
            <a:br>
              <a:rPr lang="en-US" sz="2800" dirty="0">
                <a:solidFill>
                  <a:schemeClr val="tx1"/>
                </a:solidFill>
              </a:rPr>
            </a:br>
            <a:endParaRPr lang="en-US" sz="2800" dirty="0">
              <a:solidFill>
                <a:schemeClr val="tx1"/>
              </a:solidFill>
            </a:endParaRPr>
          </a:p>
        </p:txBody>
      </p:sp>
      <p:pic>
        <p:nvPicPr>
          <p:cNvPr id="6" name="Picture 5">
            <a:extLst>
              <a:ext uri="{FF2B5EF4-FFF2-40B4-BE49-F238E27FC236}">
                <a16:creationId xmlns:a16="http://schemas.microsoft.com/office/drawing/2014/main" id="{556F2B40-BD0E-6049-97AD-98DE3016F4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0333" y="2811760"/>
            <a:ext cx="5064618" cy="3068938"/>
          </a:xfrm>
          <a:prstGeom prst="rect">
            <a:avLst/>
          </a:prstGeom>
        </p:spPr>
      </p:pic>
      <p:sp>
        <p:nvSpPr>
          <p:cNvPr id="8" name="TextBox 7">
            <a:extLst>
              <a:ext uri="{FF2B5EF4-FFF2-40B4-BE49-F238E27FC236}">
                <a16:creationId xmlns:a16="http://schemas.microsoft.com/office/drawing/2014/main" id="{6A030208-96BE-8F44-9BD8-7E86D791C203}"/>
              </a:ext>
            </a:extLst>
          </p:cNvPr>
          <p:cNvSpPr txBox="1"/>
          <p:nvPr/>
        </p:nvSpPr>
        <p:spPr>
          <a:xfrm>
            <a:off x="28288" y="5880698"/>
            <a:ext cx="7241701" cy="923330"/>
          </a:xfrm>
          <a:prstGeom prst="rect">
            <a:avLst/>
          </a:prstGeom>
          <a:noFill/>
        </p:spPr>
        <p:txBody>
          <a:bodyPr wrap="square" rtlCol="0">
            <a:spAutoFit/>
          </a:bodyPr>
          <a:lstStyle/>
          <a:p>
            <a:r>
              <a:rPr lang="en-US" dirty="0">
                <a:solidFill>
                  <a:srgbClr val="143EEE"/>
                </a:solidFill>
              </a:rPr>
              <a:t>”Agriculture is the number-one contributor to Ohio’s economy.” “Farming also provides [results in] one out of eight jobs in Ohio!” (</a:t>
            </a:r>
            <a:r>
              <a:rPr lang="en-US" dirty="0" err="1">
                <a:solidFill>
                  <a:srgbClr val="143EEE"/>
                </a:solidFill>
              </a:rPr>
              <a:t>www.ohiolivestock.org</a:t>
            </a:r>
            <a:r>
              <a:rPr lang="en-US" dirty="0">
                <a:solidFill>
                  <a:srgbClr val="143EEE"/>
                </a:solidFill>
              </a:rPr>
              <a:t>)</a:t>
            </a:r>
          </a:p>
        </p:txBody>
      </p:sp>
      <p:pic>
        <p:nvPicPr>
          <p:cNvPr id="13" name="Picture 12">
            <a:extLst>
              <a:ext uri="{FF2B5EF4-FFF2-40B4-BE49-F238E27FC236}">
                <a16:creationId xmlns:a16="http://schemas.microsoft.com/office/drawing/2014/main" id="{315B549B-F2CD-B841-9929-F716CBDF56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69184" y="1953078"/>
            <a:ext cx="3412762" cy="2401838"/>
          </a:xfrm>
          <a:prstGeom prst="rect">
            <a:avLst/>
          </a:prstGeom>
        </p:spPr>
      </p:pic>
      <p:pic>
        <p:nvPicPr>
          <p:cNvPr id="16" name="Picture 15">
            <a:extLst>
              <a:ext uri="{FF2B5EF4-FFF2-40B4-BE49-F238E27FC236}">
                <a16:creationId xmlns:a16="http://schemas.microsoft.com/office/drawing/2014/main" id="{F9735CD5-6ACF-EE49-90ED-54B2F2B3E5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680695" y="2846450"/>
            <a:ext cx="2805953" cy="2104465"/>
          </a:xfrm>
          <a:prstGeom prst="rect">
            <a:avLst/>
          </a:prstGeom>
        </p:spPr>
      </p:pic>
      <p:sp>
        <p:nvSpPr>
          <p:cNvPr id="9" name="TextBox 8">
            <a:extLst>
              <a:ext uri="{FF2B5EF4-FFF2-40B4-BE49-F238E27FC236}">
                <a16:creationId xmlns:a16="http://schemas.microsoft.com/office/drawing/2014/main" id="{B1625409-A6CF-F342-925B-8CE07D96470E}"/>
              </a:ext>
            </a:extLst>
          </p:cNvPr>
          <p:cNvSpPr txBox="1"/>
          <p:nvPr/>
        </p:nvSpPr>
        <p:spPr>
          <a:xfrm>
            <a:off x="762059" y="2857089"/>
            <a:ext cx="3770502" cy="369332"/>
          </a:xfrm>
          <a:prstGeom prst="rect">
            <a:avLst/>
          </a:prstGeom>
          <a:noFill/>
        </p:spPr>
        <p:txBody>
          <a:bodyPr wrap="square" rtlCol="0">
            <a:spAutoFit/>
          </a:bodyPr>
          <a:lstStyle/>
          <a:p>
            <a:r>
              <a:rPr lang="en-US" dirty="0">
                <a:solidFill>
                  <a:srgbClr val="143EEE"/>
                </a:solidFill>
              </a:rPr>
              <a:t>Soils provide food, fiber, and fuel.</a:t>
            </a:r>
          </a:p>
        </p:txBody>
      </p:sp>
      <p:pic>
        <p:nvPicPr>
          <p:cNvPr id="5" name="Audio 4">
            <a:hlinkClick r:id="" action="ppaction://media"/>
            <a:extLst>
              <a:ext uri="{FF2B5EF4-FFF2-40B4-BE49-F238E27FC236}">
                <a16:creationId xmlns:a16="http://schemas.microsoft.com/office/drawing/2014/main" id="{AD6D5490-88F1-B041-96D0-F42CD61FC3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7025783"/>
      </p:ext>
    </p:extLst>
  </p:cSld>
  <p:clrMapOvr>
    <a:masterClrMapping/>
  </p:clrMapOvr>
  <mc:AlternateContent xmlns:mc="http://schemas.openxmlformats.org/markup-compatibility/2006" xmlns:p14="http://schemas.microsoft.com/office/powerpoint/2010/main">
    <mc:Choice Requires="p14">
      <p:transition spd="slow" p14:dur="2000" advTm="7414"/>
    </mc:Choice>
    <mc:Fallback xmlns="">
      <p:transition spd="slow" advTm="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2644-544F-404E-A4AF-8E5BC14E35C4}"/>
              </a:ext>
            </a:extLst>
          </p:cNvPr>
          <p:cNvSpPr>
            <a:spLocks noGrp="1"/>
          </p:cNvSpPr>
          <p:nvPr>
            <p:ph type="ctrTitle"/>
          </p:nvPr>
        </p:nvSpPr>
        <p:spPr>
          <a:xfrm>
            <a:off x="658367" y="63671"/>
            <a:ext cx="5541265" cy="539834"/>
          </a:xfrm>
        </p:spPr>
        <p:txBody>
          <a:bodyPr/>
          <a:lstStyle/>
          <a:p>
            <a:pPr algn="ctr"/>
            <a:r>
              <a:rPr lang="en-US" sz="2800" b="1" dirty="0">
                <a:solidFill>
                  <a:schemeClr val="accent1">
                    <a:lumMod val="50000"/>
                  </a:schemeClr>
                </a:solidFill>
              </a:rPr>
              <a:t>Association of Ohio Pedologists</a:t>
            </a:r>
          </a:p>
        </p:txBody>
      </p:sp>
      <p:sp>
        <p:nvSpPr>
          <p:cNvPr id="4" name="TextBox 3">
            <a:extLst>
              <a:ext uri="{FF2B5EF4-FFF2-40B4-BE49-F238E27FC236}">
                <a16:creationId xmlns:a16="http://schemas.microsoft.com/office/drawing/2014/main" id="{294115F0-023C-1D42-A0F2-9BCCCE61525A}"/>
              </a:ext>
            </a:extLst>
          </p:cNvPr>
          <p:cNvSpPr txBox="1"/>
          <p:nvPr/>
        </p:nvSpPr>
        <p:spPr>
          <a:xfrm>
            <a:off x="9394824" y="6342363"/>
            <a:ext cx="2797176" cy="369332"/>
          </a:xfrm>
          <a:prstGeom prst="rect">
            <a:avLst/>
          </a:prstGeom>
          <a:noFill/>
        </p:spPr>
        <p:txBody>
          <a:bodyPr wrap="none" rtlCol="0">
            <a:spAutoFit/>
          </a:bodyPr>
          <a:lstStyle/>
          <a:p>
            <a:r>
              <a:rPr lang="en-US" dirty="0" err="1"/>
              <a:t>www.ohiopedologist.org</a:t>
            </a:r>
            <a:r>
              <a:rPr lang="en-US" dirty="0"/>
              <a:t>/</a:t>
            </a:r>
          </a:p>
        </p:txBody>
      </p:sp>
      <p:sp>
        <p:nvSpPr>
          <p:cNvPr id="3" name="Subtitle 2">
            <a:extLst>
              <a:ext uri="{FF2B5EF4-FFF2-40B4-BE49-F238E27FC236}">
                <a16:creationId xmlns:a16="http://schemas.microsoft.com/office/drawing/2014/main" id="{C0BD5800-7333-0C41-9C61-79260DAE5A6D}"/>
              </a:ext>
            </a:extLst>
          </p:cNvPr>
          <p:cNvSpPr>
            <a:spLocks noGrp="1"/>
          </p:cNvSpPr>
          <p:nvPr>
            <p:ph type="subTitle" idx="1"/>
          </p:nvPr>
        </p:nvSpPr>
        <p:spPr>
          <a:xfrm>
            <a:off x="804672" y="603505"/>
            <a:ext cx="9427464" cy="4517135"/>
          </a:xfrm>
        </p:spPr>
        <p:txBody>
          <a:bodyPr>
            <a:noAutofit/>
          </a:bodyPr>
          <a:lstStyle/>
          <a:p>
            <a:pPr algn="l"/>
            <a:r>
              <a:rPr lang="en-US" sz="2800" u="sng" dirty="0">
                <a:solidFill>
                  <a:schemeClr val="accent1">
                    <a:lumMod val="50000"/>
                  </a:schemeClr>
                </a:solidFill>
              </a:rPr>
              <a:t>Soil scientists</a:t>
            </a:r>
            <a:r>
              <a:rPr lang="en-US" sz="2800" dirty="0">
                <a:solidFill>
                  <a:schemeClr val="accent1">
                    <a:lumMod val="50000"/>
                  </a:schemeClr>
                </a:solidFill>
              </a:rPr>
              <a:t>:</a:t>
            </a:r>
            <a:br>
              <a:rPr lang="en-US" sz="2800" dirty="0">
                <a:solidFill>
                  <a:schemeClr val="accent1">
                    <a:lumMod val="50000"/>
                  </a:schemeClr>
                </a:solidFill>
              </a:rPr>
            </a:br>
            <a:r>
              <a:rPr lang="en-US" sz="2800" b="1" dirty="0">
                <a:solidFill>
                  <a:schemeClr val="accent2">
                    <a:lumMod val="50000"/>
                  </a:schemeClr>
                </a:solidFill>
              </a:rPr>
              <a:t>Safeguard</a:t>
            </a:r>
            <a:r>
              <a:rPr lang="en-US" sz="2800" dirty="0">
                <a:solidFill>
                  <a:schemeClr val="accent2">
                    <a:lumMod val="50000"/>
                  </a:schemeClr>
                </a:solidFill>
              </a:rPr>
              <a:t> </a:t>
            </a:r>
            <a:r>
              <a:rPr lang="en-US" sz="2800" b="1" dirty="0">
                <a:solidFill>
                  <a:schemeClr val="accent2">
                    <a:lumMod val="50000"/>
                  </a:schemeClr>
                </a:solidFill>
              </a:rPr>
              <a:t>the public </a:t>
            </a:r>
            <a:r>
              <a:rPr lang="en-US" sz="2800" dirty="0">
                <a:solidFill>
                  <a:schemeClr val="tx1"/>
                </a:solidFill>
              </a:rPr>
              <a:t>and the </a:t>
            </a:r>
            <a:r>
              <a:rPr lang="en-US" sz="2800" b="1" dirty="0">
                <a:solidFill>
                  <a:schemeClr val="accent2">
                    <a:lumMod val="50000"/>
                  </a:schemeClr>
                </a:solidFill>
              </a:rPr>
              <a:t>environmen</a:t>
            </a:r>
            <a:r>
              <a:rPr lang="en-US" sz="2800" b="1" dirty="0">
                <a:solidFill>
                  <a:schemeClr val="tx1"/>
                </a:solidFill>
              </a:rPr>
              <a:t>t </a:t>
            </a:r>
            <a:br>
              <a:rPr lang="en-US" sz="2800" b="1" dirty="0">
                <a:solidFill>
                  <a:schemeClr val="tx1"/>
                </a:solidFill>
              </a:rPr>
            </a:br>
            <a:r>
              <a:rPr lang="en-US" sz="2800" dirty="0">
                <a:solidFill>
                  <a:schemeClr val="tx1"/>
                </a:solidFill>
              </a:rPr>
              <a:t>by matching soil capability with land uses.</a:t>
            </a:r>
            <a:br>
              <a:rPr lang="en-US" sz="2800" dirty="0">
                <a:solidFill>
                  <a:schemeClr val="tx1"/>
                </a:solidFill>
              </a:rPr>
            </a:br>
            <a:endParaRPr lang="en-US" sz="2800" dirty="0">
              <a:solidFill>
                <a:schemeClr val="tx1"/>
              </a:solidFill>
            </a:endParaRPr>
          </a:p>
        </p:txBody>
      </p:sp>
      <p:pic>
        <p:nvPicPr>
          <p:cNvPr id="8" name="Picture 7">
            <a:extLst>
              <a:ext uri="{FF2B5EF4-FFF2-40B4-BE49-F238E27FC236}">
                <a16:creationId xmlns:a16="http://schemas.microsoft.com/office/drawing/2014/main" id="{B9CFCE46-A26E-D646-856B-0FB0F727BC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18367" y="4314182"/>
            <a:ext cx="3657162" cy="2267712"/>
          </a:xfrm>
          <a:prstGeom prst="rect">
            <a:avLst/>
          </a:prstGeom>
        </p:spPr>
      </p:pic>
      <p:pic>
        <p:nvPicPr>
          <p:cNvPr id="7" name="Picture 6">
            <a:extLst>
              <a:ext uri="{FF2B5EF4-FFF2-40B4-BE49-F238E27FC236}">
                <a16:creationId xmlns:a16="http://schemas.microsoft.com/office/drawing/2014/main" id="{9619A184-B4FC-E34D-8C64-2BAFDB5D94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86614" y="2161289"/>
            <a:ext cx="4691002" cy="4181074"/>
          </a:xfrm>
          <a:prstGeom prst="rect">
            <a:avLst/>
          </a:prstGeom>
        </p:spPr>
      </p:pic>
      <p:pic>
        <p:nvPicPr>
          <p:cNvPr id="6" name="Picture 5">
            <a:extLst>
              <a:ext uri="{FF2B5EF4-FFF2-40B4-BE49-F238E27FC236}">
                <a16:creationId xmlns:a16="http://schemas.microsoft.com/office/drawing/2014/main" id="{60E4AE4C-5D06-084D-B144-8DBE55E1CC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9206" y="2208881"/>
            <a:ext cx="4318877" cy="3239157"/>
          </a:xfrm>
          <a:prstGeom prst="rect">
            <a:avLst/>
          </a:prstGeom>
        </p:spPr>
      </p:pic>
      <p:pic>
        <p:nvPicPr>
          <p:cNvPr id="5" name="Audio 4">
            <a:hlinkClick r:id="" action="ppaction://media"/>
            <a:extLst>
              <a:ext uri="{FF2B5EF4-FFF2-40B4-BE49-F238E27FC236}">
                <a16:creationId xmlns:a16="http://schemas.microsoft.com/office/drawing/2014/main" id="{66BB4584-DA30-6A49-B118-8CB5A25C8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96080141"/>
      </p:ext>
    </p:extLst>
  </p:cSld>
  <p:clrMapOvr>
    <a:masterClrMapping/>
  </p:clrMapOvr>
  <mc:AlternateContent xmlns:mc="http://schemas.openxmlformats.org/markup-compatibility/2006" xmlns:p14="http://schemas.microsoft.com/office/powerpoint/2010/main">
    <mc:Choice Requires="p14">
      <p:transition spd="slow" p14:dur="2000" advTm="4926"/>
    </mc:Choice>
    <mc:Fallback xmlns="">
      <p:transition spd="slow" advTm="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2298</TotalTime>
  <Words>1118</Words>
  <Application>Microsoft Office PowerPoint</Application>
  <PresentationFormat>Widescreen</PresentationFormat>
  <Paragraphs>78</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Trebuchet MS</vt:lpstr>
      <vt:lpstr>Wingdings 3</vt:lpstr>
      <vt:lpstr>Facet</vt:lpstr>
      <vt:lpstr>Association of Ohio Pedologists</vt:lpstr>
      <vt:lpstr>PowerPoint Presentation</vt:lpstr>
      <vt:lpstr>PowerPoint Presentation</vt:lpstr>
      <vt:lpstr>PowerPoint Presentation</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lpstr>Association of Ohio Pedologists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of Ohio Pedologists</dc:title>
  <dc:creator>Sasowsky, Kathryn</dc:creator>
  <cp:lastModifiedBy>Demyan, M. Scott</cp:lastModifiedBy>
  <cp:revision>69</cp:revision>
  <dcterms:created xsi:type="dcterms:W3CDTF">2020-09-30T17:37:30Z</dcterms:created>
  <dcterms:modified xsi:type="dcterms:W3CDTF">2022-09-02T12:05:52Z</dcterms:modified>
</cp:coreProperties>
</file>